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handoutMasterIdLst>
    <p:handoutMasterId r:id="rId64"/>
  </p:handoutMasterIdLst>
  <p:sldIdLst>
    <p:sldId id="317" r:id="rId2"/>
    <p:sldId id="309" r:id="rId3"/>
    <p:sldId id="319" r:id="rId4"/>
    <p:sldId id="415" r:id="rId5"/>
    <p:sldId id="417" r:id="rId6"/>
    <p:sldId id="416" r:id="rId7"/>
    <p:sldId id="418" r:id="rId8"/>
    <p:sldId id="421" r:id="rId9"/>
    <p:sldId id="371" r:id="rId10"/>
    <p:sldId id="372" r:id="rId11"/>
    <p:sldId id="373" r:id="rId12"/>
    <p:sldId id="374" r:id="rId13"/>
    <p:sldId id="375" r:id="rId14"/>
    <p:sldId id="376" r:id="rId15"/>
    <p:sldId id="392" r:id="rId16"/>
    <p:sldId id="377" r:id="rId17"/>
    <p:sldId id="378" r:id="rId18"/>
    <p:sldId id="379" r:id="rId19"/>
    <p:sldId id="380" r:id="rId20"/>
    <p:sldId id="381" r:id="rId21"/>
    <p:sldId id="382" r:id="rId22"/>
    <p:sldId id="383" r:id="rId23"/>
    <p:sldId id="385" r:id="rId24"/>
    <p:sldId id="384" r:id="rId25"/>
    <p:sldId id="386" r:id="rId26"/>
    <p:sldId id="387" r:id="rId27"/>
    <p:sldId id="388" r:id="rId28"/>
    <p:sldId id="389" r:id="rId29"/>
    <p:sldId id="390" r:id="rId30"/>
    <p:sldId id="407" r:id="rId31"/>
    <p:sldId id="405" r:id="rId32"/>
    <p:sldId id="406" r:id="rId33"/>
    <p:sldId id="393" r:id="rId34"/>
    <p:sldId id="394" r:id="rId35"/>
    <p:sldId id="395" r:id="rId36"/>
    <p:sldId id="396" r:id="rId37"/>
    <p:sldId id="397" r:id="rId38"/>
    <p:sldId id="398" r:id="rId39"/>
    <p:sldId id="400" r:id="rId40"/>
    <p:sldId id="399" r:id="rId41"/>
    <p:sldId id="401" r:id="rId42"/>
    <p:sldId id="363" r:id="rId43"/>
    <p:sldId id="402" r:id="rId44"/>
    <p:sldId id="408" r:id="rId45"/>
    <p:sldId id="362" r:id="rId46"/>
    <p:sldId id="364" r:id="rId47"/>
    <p:sldId id="365" r:id="rId48"/>
    <p:sldId id="366" r:id="rId49"/>
    <p:sldId id="367" r:id="rId50"/>
    <p:sldId id="368" r:id="rId51"/>
    <p:sldId id="369" r:id="rId52"/>
    <p:sldId id="370" r:id="rId53"/>
    <p:sldId id="414" r:id="rId54"/>
    <p:sldId id="403" r:id="rId55"/>
    <p:sldId id="404" r:id="rId56"/>
    <p:sldId id="409" r:id="rId57"/>
    <p:sldId id="410" r:id="rId58"/>
    <p:sldId id="411" r:id="rId59"/>
    <p:sldId id="412" r:id="rId60"/>
    <p:sldId id="413" r:id="rId61"/>
    <p:sldId id="302" r:id="rId6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2"/>
    <a:srgbClr val="F79600"/>
    <a:srgbClr val="FEFFBE"/>
    <a:srgbClr val="FDFDFD"/>
    <a:srgbClr val="FFFF00"/>
    <a:srgbClr val="3992DB"/>
    <a:srgbClr val="0F1836"/>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44" autoAdjust="0"/>
    <p:restoredTop sz="93469" autoAdjust="0"/>
  </p:normalViewPr>
  <p:slideViewPr>
    <p:cSldViewPr>
      <p:cViewPr varScale="1">
        <p:scale>
          <a:sx n="159" d="100"/>
          <a:sy n="159" d="100"/>
        </p:scale>
        <p:origin x="1056"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2022/9/3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2022/9/3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更多模板请关注：https://haosc.taobao.com</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39923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1399947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3444644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2809171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2340911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1845914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315245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463559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1607782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145897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420503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274526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718527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1139649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1860952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4062311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1929143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313640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2374950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375798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762713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1423987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extLst>
      <p:ext uri="{BB962C8B-B14F-4D97-AF65-F5344CB8AC3E}">
        <p14:creationId xmlns:p14="http://schemas.microsoft.com/office/powerpoint/2010/main" val="484248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3433178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extLst>
      <p:ext uri="{BB962C8B-B14F-4D97-AF65-F5344CB8AC3E}">
        <p14:creationId xmlns:p14="http://schemas.microsoft.com/office/powerpoint/2010/main" val="548273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1136709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extLst>
      <p:ext uri="{BB962C8B-B14F-4D97-AF65-F5344CB8AC3E}">
        <p14:creationId xmlns:p14="http://schemas.microsoft.com/office/powerpoint/2010/main" val="475982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extLst>
      <p:ext uri="{BB962C8B-B14F-4D97-AF65-F5344CB8AC3E}">
        <p14:creationId xmlns:p14="http://schemas.microsoft.com/office/powerpoint/2010/main" val="3516628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extLst>
      <p:ext uri="{BB962C8B-B14F-4D97-AF65-F5344CB8AC3E}">
        <p14:creationId xmlns:p14="http://schemas.microsoft.com/office/powerpoint/2010/main" val="4195262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extLst>
      <p:ext uri="{BB962C8B-B14F-4D97-AF65-F5344CB8AC3E}">
        <p14:creationId xmlns:p14="http://schemas.microsoft.com/office/powerpoint/2010/main" val="3869763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348767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2395270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4185050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extLst>
      <p:ext uri="{BB962C8B-B14F-4D97-AF65-F5344CB8AC3E}">
        <p14:creationId xmlns:p14="http://schemas.microsoft.com/office/powerpoint/2010/main" val="4239800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extLst>
      <p:ext uri="{BB962C8B-B14F-4D97-AF65-F5344CB8AC3E}">
        <p14:creationId xmlns:p14="http://schemas.microsoft.com/office/powerpoint/2010/main" val="2464184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extLst>
      <p:ext uri="{BB962C8B-B14F-4D97-AF65-F5344CB8AC3E}">
        <p14:creationId xmlns:p14="http://schemas.microsoft.com/office/powerpoint/2010/main" val="767035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extLst>
      <p:ext uri="{BB962C8B-B14F-4D97-AF65-F5344CB8AC3E}">
        <p14:creationId xmlns:p14="http://schemas.microsoft.com/office/powerpoint/2010/main" val="3195503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45</a:t>
            </a:fld>
            <a:endParaRPr lang="zh-CN" altLang="en-US"/>
          </a:p>
        </p:txBody>
      </p:sp>
    </p:spTree>
    <p:extLst>
      <p:ext uri="{BB962C8B-B14F-4D97-AF65-F5344CB8AC3E}">
        <p14:creationId xmlns:p14="http://schemas.microsoft.com/office/powerpoint/2010/main" val="2812191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extLst>
      <p:ext uri="{BB962C8B-B14F-4D97-AF65-F5344CB8AC3E}">
        <p14:creationId xmlns:p14="http://schemas.microsoft.com/office/powerpoint/2010/main" val="3069395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extLst>
      <p:ext uri="{BB962C8B-B14F-4D97-AF65-F5344CB8AC3E}">
        <p14:creationId xmlns:p14="http://schemas.microsoft.com/office/powerpoint/2010/main" val="944742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extLst>
      <p:ext uri="{BB962C8B-B14F-4D97-AF65-F5344CB8AC3E}">
        <p14:creationId xmlns:p14="http://schemas.microsoft.com/office/powerpoint/2010/main" val="3811129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extLst>
      <p:ext uri="{BB962C8B-B14F-4D97-AF65-F5344CB8AC3E}">
        <p14:creationId xmlns:p14="http://schemas.microsoft.com/office/powerpoint/2010/main" val="292616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https://www.stroustrup.com/index.html</a:t>
            </a:r>
          </a:p>
          <a:p>
            <a:r>
              <a:rPr lang="zh-CN" altLang="en-US" dirty="0"/>
              <a:t>丹麦人，热衷于一线教学，讲授</a:t>
            </a:r>
            <a:r>
              <a:rPr lang="en-US" altLang="zh-CN"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olidFill>
                  <a:srgbClr val="005DA2"/>
                </a:solidFill>
                <a:latin typeface="微软雅黑" panose="020B0503020204020204" pitchFamily="34" charset="-122"/>
                <a:ea typeface="微软雅黑" panose="020B0503020204020204" pitchFamily="34" charset="-122"/>
              </a:rPr>
              <a:t>尽量保持向后兼容</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，增加新特性</a:t>
            </a:r>
            <a:r>
              <a:rPr kumimoji="1" lang="en-US" altLang="zh-CN" dirty="0">
                <a:solidFill>
                  <a:srgbClr val="005DA2"/>
                </a:solidFill>
                <a:latin typeface="微软雅黑" panose="020B0503020204020204" pitchFamily="34" charset="-122"/>
                <a:ea typeface="微软雅黑" panose="020B0503020204020204" pitchFamily="34" charset="-122"/>
              </a:rPr>
              <a:t>0 overhead</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2356474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extLst>
      <p:ext uri="{BB962C8B-B14F-4D97-AF65-F5344CB8AC3E}">
        <p14:creationId xmlns:p14="http://schemas.microsoft.com/office/powerpoint/2010/main" val="12459141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51</a:t>
            </a:fld>
            <a:endParaRPr lang="zh-CN" altLang="en-US"/>
          </a:p>
        </p:txBody>
      </p:sp>
    </p:spTree>
    <p:extLst>
      <p:ext uri="{BB962C8B-B14F-4D97-AF65-F5344CB8AC3E}">
        <p14:creationId xmlns:p14="http://schemas.microsoft.com/office/powerpoint/2010/main" val="3195374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52</a:t>
            </a:fld>
            <a:endParaRPr lang="zh-CN" altLang="en-US"/>
          </a:p>
        </p:txBody>
      </p:sp>
    </p:spTree>
    <p:extLst>
      <p:ext uri="{BB962C8B-B14F-4D97-AF65-F5344CB8AC3E}">
        <p14:creationId xmlns:p14="http://schemas.microsoft.com/office/powerpoint/2010/main" val="24382483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53</a:t>
            </a:fld>
            <a:endParaRPr lang="zh-CN" altLang="en-US"/>
          </a:p>
        </p:txBody>
      </p:sp>
    </p:spTree>
    <p:extLst>
      <p:ext uri="{BB962C8B-B14F-4D97-AF65-F5344CB8AC3E}">
        <p14:creationId xmlns:p14="http://schemas.microsoft.com/office/powerpoint/2010/main" val="30613096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extLst>
      <p:ext uri="{BB962C8B-B14F-4D97-AF65-F5344CB8AC3E}">
        <p14:creationId xmlns:p14="http://schemas.microsoft.com/office/powerpoint/2010/main" val="21798174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55</a:t>
            </a:fld>
            <a:endParaRPr lang="zh-CN" altLang="en-US"/>
          </a:p>
        </p:txBody>
      </p:sp>
    </p:spTree>
    <p:extLst>
      <p:ext uri="{BB962C8B-B14F-4D97-AF65-F5344CB8AC3E}">
        <p14:creationId xmlns:p14="http://schemas.microsoft.com/office/powerpoint/2010/main" val="1178197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extLst>
      <p:ext uri="{BB962C8B-B14F-4D97-AF65-F5344CB8AC3E}">
        <p14:creationId xmlns:p14="http://schemas.microsoft.com/office/powerpoint/2010/main" val="1949871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235666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6686103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367518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538336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8276384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1202314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1718746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428772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t>‹#›</a:t>
            </a:fld>
            <a:r>
              <a:rPr lang="zh-CN" altLang="en-US" sz="1800" b="0" dirty="0">
                <a:solidFill>
                  <a:schemeClr val="accent1"/>
                </a:solidFill>
                <a:latin typeface="微软雅黑 Light" panose="020B0502040204020203" pitchFamily="34" charset="-122"/>
                <a:ea typeface="微软雅黑 Light" panose="020B0502040204020203" pitchFamily="34" charset="-122"/>
              </a:rPr>
              <a:t> </a:t>
            </a:r>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2022/9/3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2022/9/3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2022/9/3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2022/9/3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3.jpeg"/><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jpe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Time Will Tell.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234781" y="0"/>
            <a:ext cx="336542" cy="336420"/>
          </a:xfrm>
          <a:prstGeom prst="rect">
            <a:avLst/>
          </a:prstGeom>
        </p:spPr>
      </p:pic>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95486"/>
            <a:ext cx="9144001" cy="5143500"/>
          </a:xfrm>
          <a:prstGeom prst="rect">
            <a:avLst/>
          </a:prstGeom>
        </p:spPr>
      </p:pic>
      <p:sp>
        <p:nvSpPr>
          <p:cNvPr id="43" name="Rectangle 3"/>
          <p:cNvSpPr txBox="1">
            <a:spLocks noChangeArrowheads="1"/>
          </p:cNvSpPr>
          <p:nvPr/>
        </p:nvSpPr>
        <p:spPr>
          <a:xfrm>
            <a:off x="3491880" y="1901035"/>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000" b="1" dirty="0">
                <a:solidFill>
                  <a:schemeClr val="accent1"/>
                </a:solidFill>
                <a:latin typeface="微软雅黑" panose="020B0503020204020204" pitchFamily="34" charset="-122"/>
                <a:ea typeface="微软雅黑" panose="020B0503020204020204" pitchFamily="34" charset="-122"/>
              </a:rPr>
              <a:t>课时</a:t>
            </a:r>
            <a:r>
              <a:rPr lang="en-US" altLang="zh-CN" sz="3000" b="1" dirty="0">
                <a:solidFill>
                  <a:schemeClr val="accent1"/>
                </a:solidFill>
                <a:latin typeface="微软雅黑" panose="020B0503020204020204" pitchFamily="34" charset="-122"/>
                <a:ea typeface="微软雅黑" panose="020B0503020204020204" pitchFamily="34" charset="-122"/>
              </a:rPr>
              <a:t>1</a:t>
            </a:r>
            <a:r>
              <a:rPr lang="zh-CN" altLang="en-US" sz="3000" b="1" dirty="0">
                <a:solidFill>
                  <a:schemeClr val="accent1"/>
                </a:solidFill>
                <a:latin typeface="微软雅黑" panose="020B0503020204020204" pitchFamily="34" charset="-122"/>
                <a:ea typeface="微软雅黑" panose="020B0503020204020204" pitchFamily="34" charset="-122"/>
              </a:rPr>
              <a:t>：</a:t>
            </a:r>
            <a:r>
              <a:rPr lang="en-US" altLang="zh-CN" sz="3000" b="1" dirty="0">
                <a:solidFill>
                  <a:schemeClr val="accent1"/>
                </a:solidFill>
                <a:latin typeface="微软雅黑" panose="020B0503020204020204" pitchFamily="34" charset="-122"/>
                <a:ea typeface="微软雅黑" panose="020B0503020204020204" pitchFamily="34" charset="-122"/>
              </a:rPr>
              <a:t>C++</a:t>
            </a:r>
            <a:r>
              <a:rPr lang="zh-CN" altLang="en-US" sz="3000" b="1" dirty="0">
                <a:solidFill>
                  <a:schemeClr val="accent1"/>
                </a:solidFill>
                <a:latin typeface="微软雅黑" panose="020B0503020204020204" pitchFamily="34" charset="-122"/>
                <a:ea typeface="微软雅黑" panose="020B0503020204020204" pitchFamily="34" charset="-122"/>
              </a:rPr>
              <a:t>语言概述</a:t>
            </a:r>
          </a:p>
        </p:txBody>
      </p:sp>
      <p:sp>
        <p:nvSpPr>
          <p:cNvPr id="44" name="Rectangle 4"/>
          <p:cNvSpPr txBox="1">
            <a:spLocks noChangeArrowheads="1"/>
          </p:cNvSpPr>
          <p:nvPr/>
        </p:nvSpPr>
        <p:spPr>
          <a:xfrm>
            <a:off x="3826314" y="2569318"/>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为什么要学</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，面向对象的基本概念</a:t>
            </a:r>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矩形 9"/>
          <p:cNvSpPr>
            <a:spLocks noChangeArrowheads="1"/>
          </p:cNvSpPr>
          <p:nvPr/>
        </p:nvSpPr>
        <p:spPr bwMode="auto">
          <a:xfrm>
            <a:off x="8763956" y="1898129"/>
            <a:ext cx="380044" cy="1609725"/>
          </a:xfrm>
          <a:prstGeom prst="rect">
            <a:avLst/>
          </a:prstGeom>
          <a:solidFill>
            <a:schemeClr val="accent1"/>
          </a:solidFill>
          <a:ln>
            <a:noFill/>
          </a:ln>
        </p:spPr>
        <p:txBody>
          <a:bodyPr lIns="68557" tIns="34279" rIns="68557" bIns="3427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8" name="矩形 47"/>
          <p:cNvSpPr/>
          <p:nvPr/>
        </p:nvSpPr>
        <p:spPr>
          <a:xfrm>
            <a:off x="2784933" y="738430"/>
            <a:ext cx="5857996" cy="1177235"/>
          </a:xfrm>
          <a:prstGeom prst="rect">
            <a:avLst/>
          </a:prstGeom>
        </p:spPr>
        <p:txBody>
          <a:bodyPr wrap="none" lIns="68571" tIns="34285" rIns="68571" bIns="34285">
            <a:spAutoFit/>
          </a:bodyPr>
          <a:lstStyle/>
          <a:p>
            <a:pPr algn="r"/>
            <a:r>
              <a:rPr lang="en-US" altLang="zh-CN" sz="7200" b="1" dirty="0">
                <a:solidFill>
                  <a:schemeClr val="accent1"/>
                </a:solidFill>
                <a:latin typeface="微软雅黑" panose="020B0503020204020204" pitchFamily="34" charset="-122"/>
                <a:ea typeface="微软雅黑" panose="020B0503020204020204" pitchFamily="34" charset="-122"/>
              </a:rPr>
              <a:t>C++</a:t>
            </a:r>
            <a:r>
              <a:rPr lang="zh-CN" altLang="en-US" sz="7200" b="1" dirty="0">
                <a:solidFill>
                  <a:schemeClr val="accent1"/>
                </a:solidFill>
                <a:latin typeface="微软雅黑" panose="020B0503020204020204" pitchFamily="34" charset="-122"/>
                <a:ea typeface="微软雅黑" panose="020B0503020204020204" pitchFamily="34" charset="-122"/>
              </a:rPr>
              <a:t>程序设计</a:t>
            </a:r>
            <a:endParaRPr lang="en-US" altLang="zh-CN" sz="7200" b="1"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8120850" y="3071925"/>
            <a:ext cx="432048" cy="432834"/>
            <a:chOff x="6084168" y="1274820"/>
            <a:chExt cx="432048" cy="432834"/>
          </a:xfrm>
        </p:grpSpPr>
        <p:sp>
          <p:nvSpPr>
            <p:cNvPr id="50"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2" name="组合 51"/>
          <p:cNvGrpSpPr/>
          <p:nvPr/>
        </p:nvGrpSpPr>
        <p:grpSpPr>
          <a:xfrm>
            <a:off x="6824706" y="3072318"/>
            <a:ext cx="432048" cy="432048"/>
            <a:chOff x="4788024" y="1275213"/>
            <a:chExt cx="432048" cy="432048"/>
          </a:xfrm>
        </p:grpSpPr>
        <p:sp>
          <p:nvSpPr>
            <p:cNvPr id="5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5" name="组合 54"/>
          <p:cNvGrpSpPr/>
          <p:nvPr/>
        </p:nvGrpSpPr>
        <p:grpSpPr>
          <a:xfrm>
            <a:off x="7472778" y="3071925"/>
            <a:ext cx="432833" cy="432834"/>
            <a:chOff x="5436096" y="1274820"/>
            <a:chExt cx="432833" cy="432834"/>
          </a:xfrm>
        </p:grpSpPr>
        <p:sp>
          <p:nvSpPr>
            <p:cNvPr id="5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8" name="组合 57"/>
          <p:cNvGrpSpPr/>
          <p:nvPr/>
        </p:nvGrpSpPr>
        <p:grpSpPr>
          <a:xfrm>
            <a:off x="5528562" y="3071925"/>
            <a:ext cx="432833" cy="432834"/>
            <a:chOff x="3491880" y="1274820"/>
            <a:chExt cx="432833" cy="432834"/>
          </a:xfrm>
        </p:grpSpPr>
        <p:sp>
          <p:nvSpPr>
            <p:cNvPr id="59"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6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1" name="组合 60"/>
          <p:cNvGrpSpPr/>
          <p:nvPr/>
        </p:nvGrpSpPr>
        <p:grpSpPr>
          <a:xfrm>
            <a:off x="6176634" y="3071925"/>
            <a:ext cx="432833" cy="432834"/>
            <a:chOff x="4139952" y="1274820"/>
            <a:chExt cx="432833" cy="432834"/>
          </a:xfrm>
        </p:grpSpPr>
        <p:sp>
          <p:nvSpPr>
            <p:cNvPr id="6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6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历史</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 name="直接箭头连接符 3">
            <a:extLst>
              <a:ext uri="{FF2B5EF4-FFF2-40B4-BE49-F238E27FC236}">
                <a16:creationId xmlns:a16="http://schemas.microsoft.com/office/drawing/2014/main" id="{E95E59AF-251C-4CF4-96D2-8B0F575E5701}"/>
              </a:ext>
            </a:extLst>
          </p:cNvPr>
          <p:cNvCxnSpPr/>
          <p:nvPr/>
        </p:nvCxnSpPr>
        <p:spPr>
          <a:xfrm>
            <a:off x="857880" y="1203598"/>
            <a:ext cx="73865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1C41F4EB-0526-43B9-BC24-BD92A22C80BC}"/>
              </a:ext>
            </a:extLst>
          </p:cNvPr>
          <p:cNvSpPr/>
          <p:nvPr/>
        </p:nvSpPr>
        <p:spPr>
          <a:xfrm>
            <a:off x="1187624"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43B429D-61F8-47D8-84E2-6739318FD096}"/>
              </a:ext>
            </a:extLst>
          </p:cNvPr>
          <p:cNvSpPr txBox="1"/>
          <p:nvPr/>
        </p:nvSpPr>
        <p:spPr>
          <a:xfrm>
            <a:off x="897994"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1979</a:t>
            </a:r>
          </a:p>
        </p:txBody>
      </p:sp>
      <p:sp>
        <p:nvSpPr>
          <p:cNvPr id="7" name="文本框 6">
            <a:extLst>
              <a:ext uri="{FF2B5EF4-FFF2-40B4-BE49-F238E27FC236}">
                <a16:creationId xmlns:a16="http://schemas.microsoft.com/office/drawing/2014/main" id="{BB2D3783-A627-47F1-A302-ABB7315E0B04}"/>
              </a:ext>
            </a:extLst>
          </p:cNvPr>
          <p:cNvSpPr txBox="1"/>
          <p:nvPr/>
        </p:nvSpPr>
        <p:spPr>
          <a:xfrm>
            <a:off x="539552" y="1707654"/>
            <a:ext cx="139814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 with Classes</a:t>
            </a:r>
          </a:p>
        </p:txBody>
      </p:sp>
      <p:sp>
        <p:nvSpPr>
          <p:cNvPr id="8" name="文本框 7">
            <a:extLst>
              <a:ext uri="{FF2B5EF4-FFF2-40B4-BE49-F238E27FC236}">
                <a16:creationId xmlns:a16="http://schemas.microsoft.com/office/drawing/2014/main" id="{DDBC4F7B-9ECC-4911-AF15-432AA7A03E47}"/>
              </a:ext>
            </a:extLst>
          </p:cNvPr>
          <p:cNvSpPr txBox="1"/>
          <p:nvPr/>
        </p:nvSpPr>
        <p:spPr>
          <a:xfrm>
            <a:off x="2123728"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1983</a:t>
            </a:r>
          </a:p>
        </p:txBody>
      </p:sp>
      <p:sp>
        <p:nvSpPr>
          <p:cNvPr id="9" name="椭圆 8">
            <a:extLst>
              <a:ext uri="{FF2B5EF4-FFF2-40B4-BE49-F238E27FC236}">
                <a16:creationId xmlns:a16="http://schemas.microsoft.com/office/drawing/2014/main" id="{886E7FA7-D0DF-4E7E-8ABD-FAAE28F30788}"/>
              </a:ext>
            </a:extLst>
          </p:cNvPr>
          <p:cNvSpPr/>
          <p:nvPr/>
        </p:nvSpPr>
        <p:spPr>
          <a:xfrm>
            <a:off x="2413357"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A2C83AD-F2CE-40BC-932C-36394561A890}"/>
              </a:ext>
            </a:extLst>
          </p:cNvPr>
          <p:cNvSpPr txBox="1"/>
          <p:nvPr/>
        </p:nvSpPr>
        <p:spPr>
          <a:xfrm>
            <a:off x="2187025" y="1707653"/>
            <a:ext cx="57099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p>
        </p:txBody>
      </p:sp>
      <p:sp>
        <p:nvSpPr>
          <p:cNvPr id="11" name="椭圆 10">
            <a:extLst>
              <a:ext uri="{FF2B5EF4-FFF2-40B4-BE49-F238E27FC236}">
                <a16:creationId xmlns:a16="http://schemas.microsoft.com/office/drawing/2014/main" id="{B19E277E-6DFE-4CBD-AB70-CC9D4EA22E0D}"/>
              </a:ext>
            </a:extLst>
          </p:cNvPr>
          <p:cNvSpPr/>
          <p:nvPr/>
        </p:nvSpPr>
        <p:spPr>
          <a:xfrm>
            <a:off x="3424768"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3D475DB-BFB1-495D-ABDB-511AFDD9873A}"/>
              </a:ext>
            </a:extLst>
          </p:cNvPr>
          <p:cNvSpPr txBox="1"/>
          <p:nvPr/>
        </p:nvSpPr>
        <p:spPr>
          <a:xfrm>
            <a:off x="3105047"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1998</a:t>
            </a:r>
          </a:p>
        </p:txBody>
      </p:sp>
      <p:sp>
        <p:nvSpPr>
          <p:cNvPr id="13" name="文本框 12">
            <a:extLst>
              <a:ext uri="{FF2B5EF4-FFF2-40B4-BE49-F238E27FC236}">
                <a16:creationId xmlns:a16="http://schemas.microsoft.com/office/drawing/2014/main" id="{52A70667-FCE3-4464-A0A5-92C271A3D862}"/>
              </a:ext>
            </a:extLst>
          </p:cNvPr>
          <p:cNvSpPr txBox="1"/>
          <p:nvPr/>
        </p:nvSpPr>
        <p:spPr>
          <a:xfrm>
            <a:off x="3059832" y="1707653"/>
            <a:ext cx="782587"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C++98</a:t>
            </a:r>
          </a:p>
        </p:txBody>
      </p:sp>
      <p:sp>
        <p:nvSpPr>
          <p:cNvPr id="14" name="椭圆 13">
            <a:extLst>
              <a:ext uri="{FF2B5EF4-FFF2-40B4-BE49-F238E27FC236}">
                <a16:creationId xmlns:a16="http://schemas.microsoft.com/office/drawing/2014/main" id="{4A6D26F2-E1A7-4648-A74A-4BEB6C7C98BF}"/>
              </a:ext>
            </a:extLst>
          </p:cNvPr>
          <p:cNvSpPr/>
          <p:nvPr/>
        </p:nvSpPr>
        <p:spPr>
          <a:xfrm>
            <a:off x="4481861"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CB93E52-E412-490D-89F8-078D85E819A0}"/>
              </a:ext>
            </a:extLst>
          </p:cNvPr>
          <p:cNvSpPr txBox="1"/>
          <p:nvPr/>
        </p:nvSpPr>
        <p:spPr>
          <a:xfrm>
            <a:off x="4208765"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2005</a:t>
            </a:r>
          </a:p>
        </p:txBody>
      </p:sp>
      <p:sp>
        <p:nvSpPr>
          <p:cNvPr id="16" name="文本框 15">
            <a:extLst>
              <a:ext uri="{FF2B5EF4-FFF2-40B4-BE49-F238E27FC236}">
                <a16:creationId xmlns:a16="http://schemas.microsoft.com/office/drawing/2014/main" id="{37F428C9-B009-4A7B-94B4-146F9456DBB0}"/>
              </a:ext>
            </a:extLst>
          </p:cNvPr>
          <p:cNvSpPr txBox="1"/>
          <p:nvPr/>
        </p:nvSpPr>
        <p:spPr>
          <a:xfrm>
            <a:off x="4211960" y="1707653"/>
            <a:ext cx="768159"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C++0x</a:t>
            </a:r>
          </a:p>
        </p:txBody>
      </p:sp>
      <p:sp>
        <p:nvSpPr>
          <p:cNvPr id="17" name="椭圆 16">
            <a:extLst>
              <a:ext uri="{FF2B5EF4-FFF2-40B4-BE49-F238E27FC236}">
                <a16:creationId xmlns:a16="http://schemas.microsoft.com/office/drawing/2014/main" id="{B57E4A21-5A4C-496D-A9FE-9DEB090073D4}"/>
              </a:ext>
            </a:extLst>
          </p:cNvPr>
          <p:cNvSpPr/>
          <p:nvPr/>
        </p:nvSpPr>
        <p:spPr>
          <a:xfrm>
            <a:off x="5500396"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B399862-98CA-4950-B1C3-381DFEFE2AB3}"/>
              </a:ext>
            </a:extLst>
          </p:cNvPr>
          <p:cNvSpPr txBox="1"/>
          <p:nvPr/>
        </p:nvSpPr>
        <p:spPr>
          <a:xfrm>
            <a:off x="5227300"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2011</a:t>
            </a:r>
          </a:p>
        </p:txBody>
      </p:sp>
      <p:sp>
        <p:nvSpPr>
          <p:cNvPr id="19" name="文本框 18">
            <a:extLst>
              <a:ext uri="{FF2B5EF4-FFF2-40B4-BE49-F238E27FC236}">
                <a16:creationId xmlns:a16="http://schemas.microsoft.com/office/drawing/2014/main" id="{C2D7D7D4-FB41-4B6C-89D4-C9945BC240F1}"/>
              </a:ext>
            </a:extLst>
          </p:cNvPr>
          <p:cNvSpPr txBox="1"/>
          <p:nvPr/>
        </p:nvSpPr>
        <p:spPr>
          <a:xfrm>
            <a:off x="5229573"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C++11</a:t>
            </a:r>
          </a:p>
        </p:txBody>
      </p:sp>
      <p:sp>
        <p:nvSpPr>
          <p:cNvPr id="20" name="椭圆 19">
            <a:extLst>
              <a:ext uri="{FF2B5EF4-FFF2-40B4-BE49-F238E27FC236}">
                <a16:creationId xmlns:a16="http://schemas.microsoft.com/office/drawing/2014/main" id="{C469561A-AD79-4461-A89C-FF252245CC0B}"/>
              </a:ext>
            </a:extLst>
          </p:cNvPr>
          <p:cNvSpPr/>
          <p:nvPr/>
        </p:nvSpPr>
        <p:spPr>
          <a:xfrm>
            <a:off x="6282983"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C0FA483-536B-478D-8528-A407105F9DE7}"/>
              </a:ext>
            </a:extLst>
          </p:cNvPr>
          <p:cNvSpPr txBox="1"/>
          <p:nvPr/>
        </p:nvSpPr>
        <p:spPr>
          <a:xfrm>
            <a:off x="6009887"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2014</a:t>
            </a:r>
          </a:p>
        </p:txBody>
      </p:sp>
      <p:sp>
        <p:nvSpPr>
          <p:cNvPr id="22" name="文本框 21">
            <a:extLst>
              <a:ext uri="{FF2B5EF4-FFF2-40B4-BE49-F238E27FC236}">
                <a16:creationId xmlns:a16="http://schemas.microsoft.com/office/drawing/2014/main" id="{E0365D44-BEAD-4F21-81EE-D1665C4A4EFF}"/>
              </a:ext>
            </a:extLst>
          </p:cNvPr>
          <p:cNvSpPr txBox="1"/>
          <p:nvPr/>
        </p:nvSpPr>
        <p:spPr>
          <a:xfrm>
            <a:off x="6012160"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C++14</a:t>
            </a:r>
          </a:p>
        </p:txBody>
      </p:sp>
      <p:sp>
        <p:nvSpPr>
          <p:cNvPr id="23" name="椭圆 22">
            <a:extLst>
              <a:ext uri="{FF2B5EF4-FFF2-40B4-BE49-F238E27FC236}">
                <a16:creationId xmlns:a16="http://schemas.microsoft.com/office/drawing/2014/main" id="{66CD6D29-E3DE-4F6E-8E84-240CF717022F}"/>
              </a:ext>
            </a:extLst>
          </p:cNvPr>
          <p:cNvSpPr/>
          <p:nvPr/>
        </p:nvSpPr>
        <p:spPr>
          <a:xfrm>
            <a:off x="7003985"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A94A25F-7B05-4D2A-A09A-D8092E05FDE5}"/>
              </a:ext>
            </a:extLst>
          </p:cNvPr>
          <p:cNvSpPr txBox="1"/>
          <p:nvPr/>
        </p:nvSpPr>
        <p:spPr>
          <a:xfrm>
            <a:off x="6730889"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2017</a:t>
            </a:r>
          </a:p>
        </p:txBody>
      </p:sp>
      <p:sp>
        <p:nvSpPr>
          <p:cNvPr id="25" name="文本框 24">
            <a:extLst>
              <a:ext uri="{FF2B5EF4-FFF2-40B4-BE49-F238E27FC236}">
                <a16:creationId xmlns:a16="http://schemas.microsoft.com/office/drawing/2014/main" id="{0E747663-917C-41AB-AD65-93A9BBFCB5A6}"/>
              </a:ext>
            </a:extLst>
          </p:cNvPr>
          <p:cNvSpPr txBox="1"/>
          <p:nvPr/>
        </p:nvSpPr>
        <p:spPr>
          <a:xfrm>
            <a:off x="6733162"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C++17</a:t>
            </a:r>
          </a:p>
        </p:txBody>
      </p:sp>
      <p:sp>
        <p:nvSpPr>
          <p:cNvPr id="26" name="椭圆 25">
            <a:extLst>
              <a:ext uri="{FF2B5EF4-FFF2-40B4-BE49-F238E27FC236}">
                <a16:creationId xmlns:a16="http://schemas.microsoft.com/office/drawing/2014/main" id="{7A7F09C5-EAC1-4F28-9A8A-1DADE79D6EE7}"/>
              </a:ext>
            </a:extLst>
          </p:cNvPr>
          <p:cNvSpPr/>
          <p:nvPr/>
        </p:nvSpPr>
        <p:spPr>
          <a:xfrm>
            <a:off x="7853175"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A5CAA5FF-7C7E-463C-8AC3-32C1748F80F1}"/>
              </a:ext>
            </a:extLst>
          </p:cNvPr>
          <p:cNvSpPr txBox="1"/>
          <p:nvPr/>
        </p:nvSpPr>
        <p:spPr>
          <a:xfrm>
            <a:off x="7580079"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2020</a:t>
            </a:r>
          </a:p>
        </p:txBody>
      </p:sp>
      <p:sp>
        <p:nvSpPr>
          <p:cNvPr id="28" name="文本框 27">
            <a:extLst>
              <a:ext uri="{FF2B5EF4-FFF2-40B4-BE49-F238E27FC236}">
                <a16:creationId xmlns:a16="http://schemas.microsoft.com/office/drawing/2014/main" id="{E7A20FEA-0051-4A56-B729-B248809C05BA}"/>
              </a:ext>
            </a:extLst>
          </p:cNvPr>
          <p:cNvSpPr txBox="1"/>
          <p:nvPr/>
        </p:nvSpPr>
        <p:spPr>
          <a:xfrm>
            <a:off x="7582352"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C++20</a:t>
            </a:r>
          </a:p>
        </p:txBody>
      </p:sp>
      <p:sp>
        <p:nvSpPr>
          <p:cNvPr id="29" name="文本框 28">
            <a:extLst>
              <a:ext uri="{FF2B5EF4-FFF2-40B4-BE49-F238E27FC236}">
                <a16:creationId xmlns:a16="http://schemas.microsoft.com/office/drawing/2014/main" id="{26479B40-D183-4A80-9AC0-80B259ED80FA}"/>
              </a:ext>
            </a:extLst>
          </p:cNvPr>
          <p:cNvSpPr txBox="1"/>
          <p:nvPr/>
        </p:nvSpPr>
        <p:spPr>
          <a:xfrm>
            <a:off x="636312" y="2385753"/>
            <a:ext cx="5227713" cy="874407"/>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1983</a:t>
            </a:r>
            <a:r>
              <a:rPr kumimoji="1" lang="zh-CN" altLang="en-US" dirty="0">
                <a:solidFill>
                  <a:srgbClr val="005DA2"/>
                </a:solidFill>
                <a:latin typeface="微软雅黑" panose="020B0503020204020204" pitchFamily="34" charset="-122"/>
                <a:ea typeface="微软雅黑" panose="020B0503020204020204" pitchFamily="34" charset="-122"/>
              </a:rPr>
              <a:t>年</a:t>
            </a:r>
            <a:r>
              <a:rPr kumimoji="1" lang="en-US" altLang="zh-CN" dirty="0">
                <a:solidFill>
                  <a:srgbClr val="005DA2"/>
                </a:solidFill>
                <a:latin typeface="微软雅黑" panose="020B0503020204020204" pitchFamily="34" charset="-122"/>
                <a:ea typeface="微软雅黑" panose="020B0503020204020204" pitchFamily="34" charset="-122"/>
              </a:rPr>
              <a:t>C with Classes</a:t>
            </a:r>
            <a:r>
              <a:rPr kumimoji="1" lang="zh-CN" altLang="en-US" dirty="0">
                <a:solidFill>
                  <a:srgbClr val="005DA2"/>
                </a:solidFill>
                <a:latin typeface="微软雅黑" panose="020B0503020204020204" pitchFamily="34" charset="-122"/>
                <a:ea typeface="微软雅黑" panose="020B0503020204020204" pitchFamily="34" charset="-122"/>
              </a:rPr>
              <a:t>更名为</a:t>
            </a:r>
            <a:r>
              <a:rPr kumimoji="1" lang="en-US" altLang="zh-CN" dirty="0">
                <a:solidFill>
                  <a:srgbClr val="005DA2"/>
                </a:solidFill>
                <a:latin typeface="微软雅黑" panose="020B0503020204020204" pitchFamily="34" charset="-122"/>
                <a:ea typeface="微软雅黑" panose="020B0503020204020204" pitchFamily="34" charset="-122"/>
              </a:rPr>
              <a:t>C++</a:t>
            </a: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引入虚函数、函数重载、引用、</a:t>
            </a:r>
            <a:r>
              <a:rPr kumimoji="1" lang="en-US" altLang="zh-CN" dirty="0">
                <a:solidFill>
                  <a:srgbClr val="005DA2"/>
                </a:solidFill>
                <a:latin typeface="微软雅黑" panose="020B0503020204020204" pitchFamily="34" charset="-122"/>
                <a:ea typeface="微软雅黑" panose="020B0503020204020204" pitchFamily="34" charset="-122"/>
              </a:rPr>
              <a:t>const</a:t>
            </a:r>
            <a:r>
              <a:rPr kumimoji="1" lang="zh-CN" altLang="en-US" dirty="0">
                <a:solidFill>
                  <a:srgbClr val="005DA2"/>
                </a:solidFill>
                <a:latin typeface="微软雅黑" panose="020B0503020204020204" pitchFamily="34" charset="-122"/>
                <a:ea typeface="微软雅黑" panose="020B0503020204020204" pitchFamily="34" charset="-122"/>
              </a:rPr>
              <a:t>关键字等</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47861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历史</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 name="直接箭头连接符 3">
            <a:extLst>
              <a:ext uri="{FF2B5EF4-FFF2-40B4-BE49-F238E27FC236}">
                <a16:creationId xmlns:a16="http://schemas.microsoft.com/office/drawing/2014/main" id="{E95E59AF-251C-4CF4-96D2-8B0F575E5701}"/>
              </a:ext>
            </a:extLst>
          </p:cNvPr>
          <p:cNvCxnSpPr/>
          <p:nvPr/>
        </p:nvCxnSpPr>
        <p:spPr>
          <a:xfrm>
            <a:off x="857880" y="1203598"/>
            <a:ext cx="73865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1C41F4EB-0526-43B9-BC24-BD92A22C80BC}"/>
              </a:ext>
            </a:extLst>
          </p:cNvPr>
          <p:cNvSpPr/>
          <p:nvPr/>
        </p:nvSpPr>
        <p:spPr>
          <a:xfrm>
            <a:off x="1187624"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43B429D-61F8-47D8-84E2-6739318FD096}"/>
              </a:ext>
            </a:extLst>
          </p:cNvPr>
          <p:cNvSpPr txBox="1"/>
          <p:nvPr/>
        </p:nvSpPr>
        <p:spPr>
          <a:xfrm>
            <a:off x="897994"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1979</a:t>
            </a:r>
          </a:p>
        </p:txBody>
      </p:sp>
      <p:sp>
        <p:nvSpPr>
          <p:cNvPr id="7" name="文本框 6">
            <a:extLst>
              <a:ext uri="{FF2B5EF4-FFF2-40B4-BE49-F238E27FC236}">
                <a16:creationId xmlns:a16="http://schemas.microsoft.com/office/drawing/2014/main" id="{BB2D3783-A627-47F1-A302-ABB7315E0B04}"/>
              </a:ext>
            </a:extLst>
          </p:cNvPr>
          <p:cNvSpPr txBox="1"/>
          <p:nvPr/>
        </p:nvSpPr>
        <p:spPr>
          <a:xfrm>
            <a:off x="539552" y="1707654"/>
            <a:ext cx="139814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 with Classes</a:t>
            </a:r>
          </a:p>
        </p:txBody>
      </p:sp>
      <p:sp>
        <p:nvSpPr>
          <p:cNvPr id="8" name="文本框 7">
            <a:extLst>
              <a:ext uri="{FF2B5EF4-FFF2-40B4-BE49-F238E27FC236}">
                <a16:creationId xmlns:a16="http://schemas.microsoft.com/office/drawing/2014/main" id="{DDBC4F7B-9ECC-4911-AF15-432AA7A03E47}"/>
              </a:ext>
            </a:extLst>
          </p:cNvPr>
          <p:cNvSpPr txBox="1"/>
          <p:nvPr/>
        </p:nvSpPr>
        <p:spPr>
          <a:xfrm>
            <a:off x="2123728"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1983</a:t>
            </a:r>
          </a:p>
        </p:txBody>
      </p:sp>
      <p:sp>
        <p:nvSpPr>
          <p:cNvPr id="9" name="椭圆 8">
            <a:extLst>
              <a:ext uri="{FF2B5EF4-FFF2-40B4-BE49-F238E27FC236}">
                <a16:creationId xmlns:a16="http://schemas.microsoft.com/office/drawing/2014/main" id="{886E7FA7-D0DF-4E7E-8ABD-FAAE28F30788}"/>
              </a:ext>
            </a:extLst>
          </p:cNvPr>
          <p:cNvSpPr/>
          <p:nvPr/>
        </p:nvSpPr>
        <p:spPr>
          <a:xfrm>
            <a:off x="2413357"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A2C83AD-F2CE-40BC-932C-36394561A890}"/>
              </a:ext>
            </a:extLst>
          </p:cNvPr>
          <p:cNvSpPr txBox="1"/>
          <p:nvPr/>
        </p:nvSpPr>
        <p:spPr>
          <a:xfrm>
            <a:off x="2187025" y="1707653"/>
            <a:ext cx="57099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p>
        </p:txBody>
      </p:sp>
      <p:sp>
        <p:nvSpPr>
          <p:cNvPr id="11" name="椭圆 10">
            <a:extLst>
              <a:ext uri="{FF2B5EF4-FFF2-40B4-BE49-F238E27FC236}">
                <a16:creationId xmlns:a16="http://schemas.microsoft.com/office/drawing/2014/main" id="{B19E277E-6DFE-4CBD-AB70-CC9D4EA22E0D}"/>
              </a:ext>
            </a:extLst>
          </p:cNvPr>
          <p:cNvSpPr/>
          <p:nvPr/>
        </p:nvSpPr>
        <p:spPr>
          <a:xfrm>
            <a:off x="3424768"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3D475DB-BFB1-495D-ABDB-511AFDD9873A}"/>
              </a:ext>
            </a:extLst>
          </p:cNvPr>
          <p:cNvSpPr txBox="1"/>
          <p:nvPr/>
        </p:nvSpPr>
        <p:spPr>
          <a:xfrm>
            <a:off x="3105047"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1998</a:t>
            </a:r>
          </a:p>
        </p:txBody>
      </p:sp>
      <p:sp>
        <p:nvSpPr>
          <p:cNvPr id="13" name="文本框 12">
            <a:extLst>
              <a:ext uri="{FF2B5EF4-FFF2-40B4-BE49-F238E27FC236}">
                <a16:creationId xmlns:a16="http://schemas.microsoft.com/office/drawing/2014/main" id="{52A70667-FCE3-4464-A0A5-92C271A3D862}"/>
              </a:ext>
            </a:extLst>
          </p:cNvPr>
          <p:cNvSpPr txBox="1"/>
          <p:nvPr/>
        </p:nvSpPr>
        <p:spPr>
          <a:xfrm>
            <a:off x="3059832" y="1707653"/>
            <a:ext cx="782587"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C++98</a:t>
            </a:r>
          </a:p>
        </p:txBody>
      </p:sp>
      <p:sp>
        <p:nvSpPr>
          <p:cNvPr id="14" name="椭圆 13">
            <a:extLst>
              <a:ext uri="{FF2B5EF4-FFF2-40B4-BE49-F238E27FC236}">
                <a16:creationId xmlns:a16="http://schemas.microsoft.com/office/drawing/2014/main" id="{4A6D26F2-E1A7-4648-A74A-4BEB6C7C98BF}"/>
              </a:ext>
            </a:extLst>
          </p:cNvPr>
          <p:cNvSpPr/>
          <p:nvPr/>
        </p:nvSpPr>
        <p:spPr>
          <a:xfrm>
            <a:off x="4481861"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CB93E52-E412-490D-89F8-078D85E819A0}"/>
              </a:ext>
            </a:extLst>
          </p:cNvPr>
          <p:cNvSpPr txBox="1"/>
          <p:nvPr/>
        </p:nvSpPr>
        <p:spPr>
          <a:xfrm>
            <a:off x="4208765"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2005</a:t>
            </a:r>
          </a:p>
        </p:txBody>
      </p:sp>
      <p:sp>
        <p:nvSpPr>
          <p:cNvPr id="16" name="文本框 15">
            <a:extLst>
              <a:ext uri="{FF2B5EF4-FFF2-40B4-BE49-F238E27FC236}">
                <a16:creationId xmlns:a16="http://schemas.microsoft.com/office/drawing/2014/main" id="{37F428C9-B009-4A7B-94B4-146F9456DBB0}"/>
              </a:ext>
            </a:extLst>
          </p:cNvPr>
          <p:cNvSpPr txBox="1"/>
          <p:nvPr/>
        </p:nvSpPr>
        <p:spPr>
          <a:xfrm>
            <a:off x="4211960" y="1707653"/>
            <a:ext cx="768159"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C++0x</a:t>
            </a:r>
          </a:p>
        </p:txBody>
      </p:sp>
      <p:sp>
        <p:nvSpPr>
          <p:cNvPr id="17" name="椭圆 16">
            <a:extLst>
              <a:ext uri="{FF2B5EF4-FFF2-40B4-BE49-F238E27FC236}">
                <a16:creationId xmlns:a16="http://schemas.microsoft.com/office/drawing/2014/main" id="{B57E4A21-5A4C-496D-A9FE-9DEB090073D4}"/>
              </a:ext>
            </a:extLst>
          </p:cNvPr>
          <p:cNvSpPr/>
          <p:nvPr/>
        </p:nvSpPr>
        <p:spPr>
          <a:xfrm>
            <a:off x="5500396"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B399862-98CA-4950-B1C3-381DFEFE2AB3}"/>
              </a:ext>
            </a:extLst>
          </p:cNvPr>
          <p:cNvSpPr txBox="1"/>
          <p:nvPr/>
        </p:nvSpPr>
        <p:spPr>
          <a:xfrm>
            <a:off x="5227300"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2011</a:t>
            </a:r>
          </a:p>
        </p:txBody>
      </p:sp>
      <p:sp>
        <p:nvSpPr>
          <p:cNvPr id="19" name="文本框 18">
            <a:extLst>
              <a:ext uri="{FF2B5EF4-FFF2-40B4-BE49-F238E27FC236}">
                <a16:creationId xmlns:a16="http://schemas.microsoft.com/office/drawing/2014/main" id="{C2D7D7D4-FB41-4B6C-89D4-C9945BC240F1}"/>
              </a:ext>
            </a:extLst>
          </p:cNvPr>
          <p:cNvSpPr txBox="1"/>
          <p:nvPr/>
        </p:nvSpPr>
        <p:spPr>
          <a:xfrm>
            <a:off x="5229573"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C++11</a:t>
            </a:r>
          </a:p>
        </p:txBody>
      </p:sp>
      <p:sp>
        <p:nvSpPr>
          <p:cNvPr id="20" name="椭圆 19">
            <a:extLst>
              <a:ext uri="{FF2B5EF4-FFF2-40B4-BE49-F238E27FC236}">
                <a16:creationId xmlns:a16="http://schemas.microsoft.com/office/drawing/2014/main" id="{C469561A-AD79-4461-A89C-FF252245CC0B}"/>
              </a:ext>
            </a:extLst>
          </p:cNvPr>
          <p:cNvSpPr/>
          <p:nvPr/>
        </p:nvSpPr>
        <p:spPr>
          <a:xfrm>
            <a:off x="6282983"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C0FA483-536B-478D-8528-A407105F9DE7}"/>
              </a:ext>
            </a:extLst>
          </p:cNvPr>
          <p:cNvSpPr txBox="1"/>
          <p:nvPr/>
        </p:nvSpPr>
        <p:spPr>
          <a:xfrm>
            <a:off x="6009887"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2014</a:t>
            </a:r>
          </a:p>
        </p:txBody>
      </p:sp>
      <p:sp>
        <p:nvSpPr>
          <p:cNvPr id="22" name="文本框 21">
            <a:extLst>
              <a:ext uri="{FF2B5EF4-FFF2-40B4-BE49-F238E27FC236}">
                <a16:creationId xmlns:a16="http://schemas.microsoft.com/office/drawing/2014/main" id="{E0365D44-BEAD-4F21-81EE-D1665C4A4EFF}"/>
              </a:ext>
            </a:extLst>
          </p:cNvPr>
          <p:cNvSpPr txBox="1"/>
          <p:nvPr/>
        </p:nvSpPr>
        <p:spPr>
          <a:xfrm>
            <a:off x="6012160"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C++14</a:t>
            </a:r>
          </a:p>
        </p:txBody>
      </p:sp>
      <p:sp>
        <p:nvSpPr>
          <p:cNvPr id="23" name="椭圆 22">
            <a:extLst>
              <a:ext uri="{FF2B5EF4-FFF2-40B4-BE49-F238E27FC236}">
                <a16:creationId xmlns:a16="http://schemas.microsoft.com/office/drawing/2014/main" id="{66CD6D29-E3DE-4F6E-8E84-240CF717022F}"/>
              </a:ext>
            </a:extLst>
          </p:cNvPr>
          <p:cNvSpPr/>
          <p:nvPr/>
        </p:nvSpPr>
        <p:spPr>
          <a:xfrm>
            <a:off x="7003985"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A94A25F-7B05-4D2A-A09A-D8092E05FDE5}"/>
              </a:ext>
            </a:extLst>
          </p:cNvPr>
          <p:cNvSpPr txBox="1"/>
          <p:nvPr/>
        </p:nvSpPr>
        <p:spPr>
          <a:xfrm>
            <a:off x="6730889"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2017</a:t>
            </a:r>
          </a:p>
        </p:txBody>
      </p:sp>
      <p:sp>
        <p:nvSpPr>
          <p:cNvPr id="25" name="文本框 24">
            <a:extLst>
              <a:ext uri="{FF2B5EF4-FFF2-40B4-BE49-F238E27FC236}">
                <a16:creationId xmlns:a16="http://schemas.microsoft.com/office/drawing/2014/main" id="{0E747663-917C-41AB-AD65-93A9BBFCB5A6}"/>
              </a:ext>
            </a:extLst>
          </p:cNvPr>
          <p:cNvSpPr txBox="1"/>
          <p:nvPr/>
        </p:nvSpPr>
        <p:spPr>
          <a:xfrm>
            <a:off x="6733162"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C++17</a:t>
            </a:r>
          </a:p>
        </p:txBody>
      </p:sp>
      <p:sp>
        <p:nvSpPr>
          <p:cNvPr id="26" name="椭圆 25">
            <a:extLst>
              <a:ext uri="{FF2B5EF4-FFF2-40B4-BE49-F238E27FC236}">
                <a16:creationId xmlns:a16="http://schemas.microsoft.com/office/drawing/2014/main" id="{7A7F09C5-EAC1-4F28-9A8A-1DADE79D6EE7}"/>
              </a:ext>
            </a:extLst>
          </p:cNvPr>
          <p:cNvSpPr/>
          <p:nvPr/>
        </p:nvSpPr>
        <p:spPr>
          <a:xfrm>
            <a:off x="7853175"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A5CAA5FF-7C7E-463C-8AC3-32C1748F80F1}"/>
              </a:ext>
            </a:extLst>
          </p:cNvPr>
          <p:cNvSpPr txBox="1"/>
          <p:nvPr/>
        </p:nvSpPr>
        <p:spPr>
          <a:xfrm>
            <a:off x="7580079"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2020</a:t>
            </a:r>
          </a:p>
        </p:txBody>
      </p:sp>
      <p:sp>
        <p:nvSpPr>
          <p:cNvPr id="28" name="文本框 27">
            <a:extLst>
              <a:ext uri="{FF2B5EF4-FFF2-40B4-BE49-F238E27FC236}">
                <a16:creationId xmlns:a16="http://schemas.microsoft.com/office/drawing/2014/main" id="{E7A20FEA-0051-4A56-B729-B248809C05BA}"/>
              </a:ext>
            </a:extLst>
          </p:cNvPr>
          <p:cNvSpPr txBox="1"/>
          <p:nvPr/>
        </p:nvSpPr>
        <p:spPr>
          <a:xfrm>
            <a:off x="7582352"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C++20</a:t>
            </a:r>
          </a:p>
        </p:txBody>
      </p:sp>
      <p:sp>
        <p:nvSpPr>
          <p:cNvPr id="29" name="文本框 28">
            <a:extLst>
              <a:ext uri="{FF2B5EF4-FFF2-40B4-BE49-F238E27FC236}">
                <a16:creationId xmlns:a16="http://schemas.microsoft.com/office/drawing/2014/main" id="{26479B40-D183-4A80-9AC0-80B259ED80FA}"/>
              </a:ext>
            </a:extLst>
          </p:cNvPr>
          <p:cNvSpPr txBox="1"/>
          <p:nvPr/>
        </p:nvSpPr>
        <p:spPr>
          <a:xfrm>
            <a:off x="636312" y="2385753"/>
            <a:ext cx="6078844" cy="874407"/>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1985</a:t>
            </a:r>
            <a:r>
              <a:rPr kumimoji="1" lang="zh-CN" altLang="en-US" dirty="0">
                <a:solidFill>
                  <a:srgbClr val="005DA2"/>
                </a:solidFill>
                <a:latin typeface="微软雅黑" panose="020B0503020204020204" pitchFamily="34" charset="-122"/>
                <a:ea typeface="微软雅黑" panose="020B0503020204020204" pitchFamily="34" charset="-122"/>
              </a:rPr>
              <a:t>年</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参考手册</a:t>
            </a:r>
            <a:r>
              <a:rPr kumimoji="1" lang="en-US" altLang="zh-CN" dirty="0">
                <a:solidFill>
                  <a:srgbClr val="005DA2"/>
                </a:solidFill>
                <a:latin typeface="微软雅黑" panose="020B0503020204020204" pitchFamily="34" charset="-122"/>
                <a:ea typeface="微软雅黑" panose="020B0503020204020204" pitchFamily="34" charset="-122"/>
              </a:rPr>
              <a:t>C++ Programming Language</a:t>
            </a:r>
            <a:r>
              <a:rPr kumimoji="1" lang="zh-CN" altLang="en-US" dirty="0">
                <a:solidFill>
                  <a:srgbClr val="005DA2"/>
                </a:solidFill>
                <a:latin typeface="微软雅黑" panose="020B0503020204020204" pitchFamily="34" charset="-122"/>
                <a:ea typeface="微软雅黑" panose="020B0503020204020204" pitchFamily="34" charset="-122"/>
              </a:rPr>
              <a:t>出版</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1989</a:t>
            </a:r>
            <a:r>
              <a:rPr kumimoji="1" lang="zh-CN" altLang="en-US" dirty="0">
                <a:solidFill>
                  <a:srgbClr val="005DA2"/>
                </a:solidFill>
                <a:latin typeface="微软雅黑" panose="020B0503020204020204" pitchFamily="34" charset="-122"/>
                <a:ea typeface="微软雅黑" panose="020B0503020204020204" pitchFamily="34" charset="-122"/>
              </a:rPr>
              <a:t>年引入多重继承、保护成员以及静态成员等特性</a:t>
            </a:r>
          </a:p>
        </p:txBody>
      </p:sp>
    </p:spTree>
    <p:extLst>
      <p:ext uri="{BB962C8B-B14F-4D97-AF65-F5344CB8AC3E}">
        <p14:creationId xmlns:p14="http://schemas.microsoft.com/office/powerpoint/2010/main" val="162589488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历史</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 name="直接箭头连接符 3">
            <a:extLst>
              <a:ext uri="{FF2B5EF4-FFF2-40B4-BE49-F238E27FC236}">
                <a16:creationId xmlns:a16="http://schemas.microsoft.com/office/drawing/2014/main" id="{E95E59AF-251C-4CF4-96D2-8B0F575E5701}"/>
              </a:ext>
            </a:extLst>
          </p:cNvPr>
          <p:cNvCxnSpPr/>
          <p:nvPr/>
        </p:nvCxnSpPr>
        <p:spPr>
          <a:xfrm>
            <a:off x="857880" y="1203598"/>
            <a:ext cx="73865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1C41F4EB-0526-43B9-BC24-BD92A22C80BC}"/>
              </a:ext>
            </a:extLst>
          </p:cNvPr>
          <p:cNvSpPr/>
          <p:nvPr/>
        </p:nvSpPr>
        <p:spPr>
          <a:xfrm>
            <a:off x="1187624"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43B429D-61F8-47D8-84E2-6739318FD096}"/>
              </a:ext>
            </a:extLst>
          </p:cNvPr>
          <p:cNvSpPr txBox="1"/>
          <p:nvPr/>
        </p:nvSpPr>
        <p:spPr>
          <a:xfrm>
            <a:off x="897994"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1979</a:t>
            </a:r>
          </a:p>
        </p:txBody>
      </p:sp>
      <p:sp>
        <p:nvSpPr>
          <p:cNvPr id="7" name="文本框 6">
            <a:extLst>
              <a:ext uri="{FF2B5EF4-FFF2-40B4-BE49-F238E27FC236}">
                <a16:creationId xmlns:a16="http://schemas.microsoft.com/office/drawing/2014/main" id="{BB2D3783-A627-47F1-A302-ABB7315E0B04}"/>
              </a:ext>
            </a:extLst>
          </p:cNvPr>
          <p:cNvSpPr txBox="1"/>
          <p:nvPr/>
        </p:nvSpPr>
        <p:spPr>
          <a:xfrm>
            <a:off x="539552" y="1707654"/>
            <a:ext cx="139814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 with Classes</a:t>
            </a:r>
          </a:p>
        </p:txBody>
      </p:sp>
      <p:sp>
        <p:nvSpPr>
          <p:cNvPr id="8" name="文本框 7">
            <a:extLst>
              <a:ext uri="{FF2B5EF4-FFF2-40B4-BE49-F238E27FC236}">
                <a16:creationId xmlns:a16="http://schemas.microsoft.com/office/drawing/2014/main" id="{DDBC4F7B-9ECC-4911-AF15-432AA7A03E47}"/>
              </a:ext>
            </a:extLst>
          </p:cNvPr>
          <p:cNvSpPr txBox="1"/>
          <p:nvPr/>
        </p:nvSpPr>
        <p:spPr>
          <a:xfrm>
            <a:off x="2123728"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1983</a:t>
            </a:r>
          </a:p>
        </p:txBody>
      </p:sp>
      <p:sp>
        <p:nvSpPr>
          <p:cNvPr id="9" name="椭圆 8">
            <a:extLst>
              <a:ext uri="{FF2B5EF4-FFF2-40B4-BE49-F238E27FC236}">
                <a16:creationId xmlns:a16="http://schemas.microsoft.com/office/drawing/2014/main" id="{886E7FA7-D0DF-4E7E-8ABD-FAAE28F30788}"/>
              </a:ext>
            </a:extLst>
          </p:cNvPr>
          <p:cNvSpPr/>
          <p:nvPr/>
        </p:nvSpPr>
        <p:spPr>
          <a:xfrm>
            <a:off x="2413357"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A2C83AD-F2CE-40BC-932C-36394561A890}"/>
              </a:ext>
            </a:extLst>
          </p:cNvPr>
          <p:cNvSpPr txBox="1"/>
          <p:nvPr/>
        </p:nvSpPr>
        <p:spPr>
          <a:xfrm>
            <a:off x="2187025" y="1707653"/>
            <a:ext cx="57099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p>
        </p:txBody>
      </p:sp>
      <p:sp>
        <p:nvSpPr>
          <p:cNvPr id="11" name="椭圆 10">
            <a:extLst>
              <a:ext uri="{FF2B5EF4-FFF2-40B4-BE49-F238E27FC236}">
                <a16:creationId xmlns:a16="http://schemas.microsoft.com/office/drawing/2014/main" id="{B19E277E-6DFE-4CBD-AB70-CC9D4EA22E0D}"/>
              </a:ext>
            </a:extLst>
          </p:cNvPr>
          <p:cNvSpPr/>
          <p:nvPr/>
        </p:nvSpPr>
        <p:spPr>
          <a:xfrm>
            <a:off x="3424768"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3D475DB-BFB1-495D-ABDB-511AFDD9873A}"/>
              </a:ext>
            </a:extLst>
          </p:cNvPr>
          <p:cNvSpPr txBox="1"/>
          <p:nvPr/>
        </p:nvSpPr>
        <p:spPr>
          <a:xfrm>
            <a:off x="3105047"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1998</a:t>
            </a:r>
          </a:p>
        </p:txBody>
      </p:sp>
      <p:sp>
        <p:nvSpPr>
          <p:cNvPr id="13" name="文本框 12">
            <a:extLst>
              <a:ext uri="{FF2B5EF4-FFF2-40B4-BE49-F238E27FC236}">
                <a16:creationId xmlns:a16="http://schemas.microsoft.com/office/drawing/2014/main" id="{52A70667-FCE3-4464-A0A5-92C271A3D862}"/>
              </a:ext>
            </a:extLst>
          </p:cNvPr>
          <p:cNvSpPr txBox="1"/>
          <p:nvPr/>
        </p:nvSpPr>
        <p:spPr>
          <a:xfrm>
            <a:off x="3059832" y="1707653"/>
            <a:ext cx="782587"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C++98</a:t>
            </a:r>
          </a:p>
        </p:txBody>
      </p:sp>
      <p:sp>
        <p:nvSpPr>
          <p:cNvPr id="14" name="椭圆 13">
            <a:extLst>
              <a:ext uri="{FF2B5EF4-FFF2-40B4-BE49-F238E27FC236}">
                <a16:creationId xmlns:a16="http://schemas.microsoft.com/office/drawing/2014/main" id="{4A6D26F2-E1A7-4648-A74A-4BEB6C7C98BF}"/>
              </a:ext>
            </a:extLst>
          </p:cNvPr>
          <p:cNvSpPr/>
          <p:nvPr/>
        </p:nvSpPr>
        <p:spPr>
          <a:xfrm>
            <a:off x="4481861"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CB93E52-E412-490D-89F8-078D85E819A0}"/>
              </a:ext>
            </a:extLst>
          </p:cNvPr>
          <p:cNvSpPr txBox="1"/>
          <p:nvPr/>
        </p:nvSpPr>
        <p:spPr>
          <a:xfrm>
            <a:off x="4208765"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2005</a:t>
            </a:r>
          </a:p>
        </p:txBody>
      </p:sp>
      <p:sp>
        <p:nvSpPr>
          <p:cNvPr id="16" name="文本框 15">
            <a:extLst>
              <a:ext uri="{FF2B5EF4-FFF2-40B4-BE49-F238E27FC236}">
                <a16:creationId xmlns:a16="http://schemas.microsoft.com/office/drawing/2014/main" id="{37F428C9-B009-4A7B-94B4-146F9456DBB0}"/>
              </a:ext>
            </a:extLst>
          </p:cNvPr>
          <p:cNvSpPr txBox="1"/>
          <p:nvPr/>
        </p:nvSpPr>
        <p:spPr>
          <a:xfrm>
            <a:off x="4211960" y="1707653"/>
            <a:ext cx="768159"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C++0x</a:t>
            </a:r>
          </a:p>
        </p:txBody>
      </p:sp>
      <p:sp>
        <p:nvSpPr>
          <p:cNvPr id="17" name="椭圆 16">
            <a:extLst>
              <a:ext uri="{FF2B5EF4-FFF2-40B4-BE49-F238E27FC236}">
                <a16:creationId xmlns:a16="http://schemas.microsoft.com/office/drawing/2014/main" id="{B57E4A21-5A4C-496D-A9FE-9DEB090073D4}"/>
              </a:ext>
            </a:extLst>
          </p:cNvPr>
          <p:cNvSpPr/>
          <p:nvPr/>
        </p:nvSpPr>
        <p:spPr>
          <a:xfrm>
            <a:off x="5500396"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B399862-98CA-4950-B1C3-381DFEFE2AB3}"/>
              </a:ext>
            </a:extLst>
          </p:cNvPr>
          <p:cNvSpPr txBox="1"/>
          <p:nvPr/>
        </p:nvSpPr>
        <p:spPr>
          <a:xfrm>
            <a:off x="5227300"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2011</a:t>
            </a:r>
          </a:p>
        </p:txBody>
      </p:sp>
      <p:sp>
        <p:nvSpPr>
          <p:cNvPr id="19" name="文本框 18">
            <a:extLst>
              <a:ext uri="{FF2B5EF4-FFF2-40B4-BE49-F238E27FC236}">
                <a16:creationId xmlns:a16="http://schemas.microsoft.com/office/drawing/2014/main" id="{C2D7D7D4-FB41-4B6C-89D4-C9945BC240F1}"/>
              </a:ext>
            </a:extLst>
          </p:cNvPr>
          <p:cNvSpPr txBox="1"/>
          <p:nvPr/>
        </p:nvSpPr>
        <p:spPr>
          <a:xfrm>
            <a:off x="5229573"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C++11</a:t>
            </a:r>
          </a:p>
        </p:txBody>
      </p:sp>
      <p:sp>
        <p:nvSpPr>
          <p:cNvPr id="20" name="椭圆 19">
            <a:extLst>
              <a:ext uri="{FF2B5EF4-FFF2-40B4-BE49-F238E27FC236}">
                <a16:creationId xmlns:a16="http://schemas.microsoft.com/office/drawing/2014/main" id="{C469561A-AD79-4461-A89C-FF252245CC0B}"/>
              </a:ext>
            </a:extLst>
          </p:cNvPr>
          <p:cNvSpPr/>
          <p:nvPr/>
        </p:nvSpPr>
        <p:spPr>
          <a:xfrm>
            <a:off x="6282983"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C0FA483-536B-478D-8528-A407105F9DE7}"/>
              </a:ext>
            </a:extLst>
          </p:cNvPr>
          <p:cNvSpPr txBox="1"/>
          <p:nvPr/>
        </p:nvSpPr>
        <p:spPr>
          <a:xfrm>
            <a:off x="6009887"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2014</a:t>
            </a:r>
          </a:p>
        </p:txBody>
      </p:sp>
      <p:sp>
        <p:nvSpPr>
          <p:cNvPr id="22" name="文本框 21">
            <a:extLst>
              <a:ext uri="{FF2B5EF4-FFF2-40B4-BE49-F238E27FC236}">
                <a16:creationId xmlns:a16="http://schemas.microsoft.com/office/drawing/2014/main" id="{E0365D44-BEAD-4F21-81EE-D1665C4A4EFF}"/>
              </a:ext>
            </a:extLst>
          </p:cNvPr>
          <p:cNvSpPr txBox="1"/>
          <p:nvPr/>
        </p:nvSpPr>
        <p:spPr>
          <a:xfrm>
            <a:off x="6012160"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C++14</a:t>
            </a:r>
          </a:p>
        </p:txBody>
      </p:sp>
      <p:sp>
        <p:nvSpPr>
          <p:cNvPr id="23" name="椭圆 22">
            <a:extLst>
              <a:ext uri="{FF2B5EF4-FFF2-40B4-BE49-F238E27FC236}">
                <a16:creationId xmlns:a16="http://schemas.microsoft.com/office/drawing/2014/main" id="{66CD6D29-E3DE-4F6E-8E84-240CF717022F}"/>
              </a:ext>
            </a:extLst>
          </p:cNvPr>
          <p:cNvSpPr/>
          <p:nvPr/>
        </p:nvSpPr>
        <p:spPr>
          <a:xfrm>
            <a:off x="7003985"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A94A25F-7B05-4D2A-A09A-D8092E05FDE5}"/>
              </a:ext>
            </a:extLst>
          </p:cNvPr>
          <p:cNvSpPr txBox="1"/>
          <p:nvPr/>
        </p:nvSpPr>
        <p:spPr>
          <a:xfrm>
            <a:off x="6730889"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2017</a:t>
            </a:r>
          </a:p>
        </p:txBody>
      </p:sp>
      <p:sp>
        <p:nvSpPr>
          <p:cNvPr id="25" name="文本框 24">
            <a:extLst>
              <a:ext uri="{FF2B5EF4-FFF2-40B4-BE49-F238E27FC236}">
                <a16:creationId xmlns:a16="http://schemas.microsoft.com/office/drawing/2014/main" id="{0E747663-917C-41AB-AD65-93A9BBFCB5A6}"/>
              </a:ext>
            </a:extLst>
          </p:cNvPr>
          <p:cNvSpPr txBox="1"/>
          <p:nvPr/>
        </p:nvSpPr>
        <p:spPr>
          <a:xfrm>
            <a:off x="6733162"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C++17</a:t>
            </a:r>
          </a:p>
        </p:txBody>
      </p:sp>
      <p:sp>
        <p:nvSpPr>
          <p:cNvPr id="26" name="椭圆 25">
            <a:extLst>
              <a:ext uri="{FF2B5EF4-FFF2-40B4-BE49-F238E27FC236}">
                <a16:creationId xmlns:a16="http://schemas.microsoft.com/office/drawing/2014/main" id="{7A7F09C5-EAC1-4F28-9A8A-1DADE79D6EE7}"/>
              </a:ext>
            </a:extLst>
          </p:cNvPr>
          <p:cNvSpPr/>
          <p:nvPr/>
        </p:nvSpPr>
        <p:spPr>
          <a:xfrm>
            <a:off x="7853175"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A5CAA5FF-7C7E-463C-8AC3-32C1748F80F1}"/>
              </a:ext>
            </a:extLst>
          </p:cNvPr>
          <p:cNvSpPr txBox="1"/>
          <p:nvPr/>
        </p:nvSpPr>
        <p:spPr>
          <a:xfrm>
            <a:off x="7580079"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2020</a:t>
            </a:r>
          </a:p>
        </p:txBody>
      </p:sp>
      <p:sp>
        <p:nvSpPr>
          <p:cNvPr id="28" name="文本框 27">
            <a:extLst>
              <a:ext uri="{FF2B5EF4-FFF2-40B4-BE49-F238E27FC236}">
                <a16:creationId xmlns:a16="http://schemas.microsoft.com/office/drawing/2014/main" id="{E7A20FEA-0051-4A56-B729-B248809C05BA}"/>
              </a:ext>
            </a:extLst>
          </p:cNvPr>
          <p:cNvSpPr txBox="1"/>
          <p:nvPr/>
        </p:nvSpPr>
        <p:spPr>
          <a:xfrm>
            <a:off x="7582352"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C++20</a:t>
            </a:r>
          </a:p>
        </p:txBody>
      </p:sp>
      <p:sp>
        <p:nvSpPr>
          <p:cNvPr id="29" name="文本框 28">
            <a:extLst>
              <a:ext uri="{FF2B5EF4-FFF2-40B4-BE49-F238E27FC236}">
                <a16:creationId xmlns:a16="http://schemas.microsoft.com/office/drawing/2014/main" id="{26479B40-D183-4A80-9AC0-80B259ED80FA}"/>
              </a:ext>
            </a:extLst>
          </p:cNvPr>
          <p:cNvSpPr txBox="1"/>
          <p:nvPr/>
        </p:nvSpPr>
        <p:spPr>
          <a:xfrm>
            <a:off x="636312" y="2385753"/>
            <a:ext cx="6080511" cy="458908"/>
          </a:xfrm>
          <a:prstGeom prst="rect">
            <a:avLst/>
          </a:prstGeom>
          <a:noFill/>
        </p:spPr>
        <p:txBody>
          <a:bodyPr wrap="none" rtlCol="0">
            <a:spAutoFit/>
          </a:bodyPr>
          <a:lstStyle/>
          <a:p>
            <a:pPr>
              <a:lnSpc>
                <a:spcPct val="150000"/>
              </a:lnSpc>
            </a:pPr>
            <a:r>
              <a:rPr kumimoji="1" lang="en-US" altLang="zh-CN" dirty="0">
                <a:solidFill>
                  <a:srgbClr val="C00000"/>
                </a:solidFill>
                <a:latin typeface="微软雅黑" panose="020B0503020204020204" pitchFamily="34" charset="-122"/>
                <a:ea typeface="微软雅黑" panose="020B0503020204020204" pitchFamily="34" charset="-122"/>
              </a:rPr>
              <a:t>1998</a:t>
            </a:r>
            <a:r>
              <a:rPr kumimoji="1" lang="zh-CN" altLang="en-US" dirty="0">
                <a:solidFill>
                  <a:srgbClr val="C00000"/>
                </a:solidFill>
                <a:latin typeface="微软雅黑" panose="020B0503020204020204" pitchFamily="34" charset="-122"/>
                <a:ea typeface="微软雅黑" panose="020B0503020204020204" pitchFamily="34" charset="-122"/>
              </a:rPr>
              <a:t>年</a:t>
            </a:r>
            <a:r>
              <a:rPr kumimoji="1" lang="en-US" altLang="zh-CN" dirty="0">
                <a:solidFill>
                  <a:srgbClr val="C00000"/>
                </a:solidFill>
                <a:latin typeface="微软雅黑" panose="020B0503020204020204" pitchFamily="34" charset="-122"/>
                <a:ea typeface="微软雅黑" panose="020B0503020204020204" pitchFamily="34" charset="-122"/>
              </a:rPr>
              <a:t>C++98</a:t>
            </a:r>
            <a:r>
              <a:rPr kumimoji="1" lang="zh-CN" altLang="en-US" dirty="0">
                <a:solidFill>
                  <a:srgbClr val="C00000"/>
                </a:solidFill>
                <a:latin typeface="微软雅黑" panose="020B0503020204020204" pitchFamily="34" charset="-122"/>
                <a:ea typeface="微软雅黑" panose="020B0503020204020204" pitchFamily="34" charset="-122"/>
              </a:rPr>
              <a:t>标准制定，标准模板库</a:t>
            </a:r>
            <a:r>
              <a:rPr kumimoji="1" lang="en-US" altLang="zh-CN" dirty="0">
                <a:solidFill>
                  <a:srgbClr val="C00000"/>
                </a:solidFill>
                <a:latin typeface="微软雅黑" panose="020B0503020204020204" pitchFamily="34" charset="-122"/>
                <a:ea typeface="微软雅黑" panose="020B0503020204020204" pitchFamily="34" charset="-122"/>
              </a:rPr>
              <a:t>STL</a:t>
            </a:r>
            <a:r>
              <a:rPr kumimoji="1" lang="zh-CN" altLang="en-US" dirty="0">
                <a:solidFill>
                  <a:srgbClr val="C00000"/>
                </a:solidFill>
                <a:latin typeface="微软雅黑" panose="020B0503020204020204" pitchFamily="34" charset="-122"/>
                <a:ea typeface="微软雅黑" panose="020B0503020204020204" pitchFamily="34" charset="-122"/>
              </a:rPr>
              <a:t>被纳入</a:t>
            </a:r>
            <a:r>
              <a:rPr kumimoji="1" lang="en-US" altLang="zh-CN" dirty="0">
                <a:solidFill>
                  <a:srgbClr val="C00000"/>
                </a:solidFill>
                <a:latin typeface="微软雅黑" panose="020B0503020204020204" pitchFamily="34" charset="-122"/>
                <a:ea typeface="微软雅黑" panose="020B0503020204020204" pitchFamily="34" charset="-122"/>
              </a:rPr>
              <a:t>C++98</a:t>
            </a:r>
          </a:p>
        </p:txBody>
      </p:sp>
      <p:sp>
        <p:nvSpPr>
          <p:cNvPr id="2" name="文本框 1">
            <a:extLst>
              <a:ext uri="{FF2B5EF4-FFF2-40B4-BE49-F238E27FC236}">
                <a16:creationId xmlns:a16="http://schemas.microsoft.com/office/drawing/2014/main" id="{3EAF7FC5-0987-85D0-A953-369B633614A2}"/>
              </a:ext>
            </a:extLst>
          </p:cNvPr>
          <p:cNvSpPr txBox="1"/>
          <p:nvPr/>
        </p:nvSpPr>
        <p:spPr>
          <a:xfrm>
            <a:off x="636312" y="2856969"/>
            <a:ext cx="2643672"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2005</a:t>
            </a:r>
            <a:r>
              <a:rPr kumimoji="1" lang="zh-CN" altLang="en-US" dirty="0">
                <a:solidFill>
                  <a:srgbClr val="005DA2"/>
                </a:solidFill>
                <a:latin typeface="微软雅黑" panose="020B0503020204020204" pitchFamily="34" charset="-122"/>
                <a:ea typeface="微软雅黑" panose="020B0503020204020204" pitchFamily="34" charset="-122"/>
              </a:rPr>
              <a:t>年</a:t>
            </a:r>
            <a:r>
              <a:rPr kumimoji="1" lang="en-US" altLang="zh-CN" dirty="0">
                <a:solidFill>
                  <a:srgbClr val="005DA2"/>
                </a:solidFill>
                <a:latin typeface="微软雅黑" panose="020B0503020204020204" pitchFamily="34" charset="-122"/>
                <a:ea typeface="微软雅黑" panose="020B0503020204020204" pitchFamily="34" charset="-122"/>
              </a:rPr>
              <a:t>C++05</a:t>
            </a:r>
            <a:r>
              <a:rPr kumimoji="1" lang="zh-CN" altLang="en-US" dirty="0">
                <a:solidFill>
                  <a:srgbClr val="005DA2"/>
                </a:solidFill>
                <a:latin typeface="微软雅黑" panose="020B0503020204020204" pitchFamily="34" charset="-122"/>
                <a:ea typeface="微软雅黑" panose="020B0503020204020204" pitchFamily="34" charset="-122"/>
              </a:rPr>
              <a:t>标准制定</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CA109642-FBE5-D49E-4263-F4441DEB6C91}"/>
              </a:ext>
            </a:extLst>
          </p:cNvPr>
          <p:cNvSpPr txBox="1"/>
          <p:nvPr/>
        </p:nvSpPr>
        <p:spPr>
          <a:xfrm>
            <a:off x="636312" y="3286277"/>
            <a:ext cx="7917232" cy="458908"/>
          </a:xfrm>
          <a:prstGeom prst="rect">
            <a:avLst/>
          </a:prstGeom>
          <a:noFill/>
        </p:spPr>
        <p:txBody>
          <a:bodyPr wrap="none" rtlCol="0">
            <a:spAutoFit/>
          </a:bodyPr>
          <a:lstStyle/>
          <a:p>
            <a:pPr>
              <a:lnSpc>
                <a:spcPct val="150000"/>
              </a:lnSpc>
            </a:pPr>
            <a:r>
              <a:rPr kumimoji="1" lang="en-US" altLang="zh-CN" dirty="0">
                <a:solidFill>
                  <a:srgbClr val="C00000"/>
                </a:solidFill>
                <a:latin typeface="微软雅黑" panose="020B0503020204020204" pitchFamily="34" charset="-122"/>
                <a:ea typeface="微软雅黑" panose="020B0503020204020204" pitchFamily="34" charset="-122"/>
              </a:rPr>
              <a:t>2011</a:t>
            </a:r>
            <a:r>
              <a:rPr kumimoji="1" lang="zh-CN" altLang="en-US" dirty="0">
                <a:solidFill>
                  <a:srgbClr val="C00000"/>
                </a:solidFill>
                <a:latin typeface="微软雅黑" panose="020B0503020204020204" pitchFamily="34" charset="-122"/>
                <a:ea typeface="微软雅黑" panose="020B0503020204020204" pitchFamily="34" charset="-122"/>
              </a:rPr>
              <a:t>年</a:t>
            </a:r>
            <a:r>
              <a:rPr kumimoji="1" lang="en-US" altLang="zh-CN" dirty="0">
                <a:solidFill>
                  <a:srgbClr val="C00000"/>
                </a:solidFill>
                <a:latin typeface="微软雅黑" panose="020B0503020204020204" pitchFamily="34" charset="-122"/>
                <a:ea typeface="微软雅黑" panose="020B0503020204020204" pitchFamily="34" charset="-122"/>
              </a:rPr>
              <a:t>C++11</a:t>
            </a:r>
            <a:r>
              <a:rPr kumimoji="1" lang="zh-CN" altLang="en-US" dirty="0">
                <a:solidFill>
                  <a:srgbClr val="C00000"/>
                </a:solidFill>
                <a:latin typeface="微软雅黑" panose="020B0503020204020204" pitchFamily="34" charset="-122"/>
                <a:ea typeface="微软雅黑" panose="020B0503020204020204" pitchFamily="34" charset="-122"/>
              </a:rPr>
              <a:t>标准制定，借鉴</a:t>
            </a:r>
            <a:r>
              <a:rPr kumimoji="1" lang="en-US" altLang="zh-CN" dirty="0">
                <a:solidFill>
                  <a:srgbClr val="C00000"/>
                </a:solidFill>
                <a:latin typeface="微软雅黑" panose="020B0503020204020204" pitchFamily="34" charset="-122"/>
                <a:ea typeface="微软雅黑" panose="020B0503020204020204" pitchFamily="34" charset="-122"/>
              </a:rPr>
              <a:t>boost</a:t>
            </a:r>
            <a:r>
              <a:rPr kumimoji="1" lang="zh-CN" altLang="en-US" dirty="0">
                <a:solidFill>
                  <a:srgbClr val="C00000"/>
                </a:solidFill>
                <a:latin typeface="微软雅黑" panose="020B0503020204020204" pitchFamily="34" charset="-122"/>
                <a:ea typeface="微软雅黑" panose="020B0503020204020204" pitchFamily="34" charset="-122"/>
              </a:rPr>
              <a:t>中的部分模块，引入</a:t>
            </a:r>
            <a:r>
              <a:rPr kumimoji="1" lang="en-US" altLang="zh-CN" dirty="0">
                <a:solidFill>
                  <a:srgbClr val="C00000"/>
                </a:solidFill>
                <a:latin typeface="微软雅黑" panose="020B0503020204020204" pitchFamily="34" charset="-122"/>
                <a:ea typeface="微软雅黑" panose="020B0503020204020204" pitchFamily="34" charset="-122"/>
              </a:rPr>
              <a:t>for</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each</a:t>
            </a:r>
            <a:r>
              <a:rPr kumimoji="1" lang="zh-CN" altLang="en-US" dirty="0">
                <a:solidFill>
                  <a:srgbClr val="C00000"/>
                </a:solidFill>
                <a:latin typeface="微软雅黑" panose="020B0503020204020204" pitchFamily="34" charset="-122"/>
                <a:ea typeface="微软雅黑" panose="020B0503020204020204" pitchFamily="34" charset="-122"/>
              </a:rPr>
              <a:t>、</a:t>
            </a:r>
            <a:r>
              <a:rPr kumimoji="1" lang="en-US" altLang="zh-CN" dirty="0">
                <a:solidFill>
                  <a:srgbClr val="C00000"/>
                </a:solidFill>
                <a:latin typeface="微软雅黑" panose="020B0503020204020204" pitchFamily="34" charset="-122"/>
                <a:ea typeface="微软雅黑" panose="020B0503020204020204" pitchFamily="34" charset="-122"/>
              </a:rPr>
              <a:t>auto</a:t>
            </a:r>
            <a:r>
              <a:rPr kumimoji="1" lang="zh-CN" altLang="en-US" dirty="0">
                <a:solidFill>
                  <a:srgbClr val="C00000"/>
                </a:solidFill>
                <a:latin typeface="微软雅黑" panose="020B0503020204020204" pitchFamily="34" charset="-122"/>
                <a:ea typeface="微软雅黑" panose="020B0503020204020204" pitchFamily="34" charset="-122"/>
              </a:rPr>
              <a:t>等</a:t>
            </a:r>
            <a:endParaRPr kumimoji="1" lang="en-US" altLang="zh-CN" dirty="0">
              <a:solidFill>
                <a:srgbClr val="C0000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B504EF0-8D4C-DF4A-B871-16A0A83CE3E0}"/>
              </a:ext>
            </a:extLst>
          </p:cNvPr>
          <p:cNvSpPr txBox="1"/>
          <p:nvPr/>
        </p:nvSpPr>
        <p:spPr>
          <a:xfrm>
            <a:off x="636312" y="3742830"/>
            <a:ext cx="2643672"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2014</a:t>
            </a:r>
            <a:r>
              <a:rPr kumimoji="1" lang="zh-CN" altLang="en-US" dirty="0">
                <a:solidFill>
                  <a:srgbClr val="005DA2"/>
                </a:solidFill>
                <a:latin typeface="微软雅黑" panose="020B0503020204020204" pitchFamily="34" charset="-122"/>
                <a:ea typeface="微软雅黑" panose="020B0503020204020204" pitchFamily="34" charset="-122"/>
              </a:rPr>
              <a:t>年</a:t>
            </a:r>
            <a:r>
              <a:rPr kumimoji="1" lang="en-US" altLang="zh-CN" dirty="0">
                <a:solidFill>
                  <a:srgbClr val="005DA2"/>
                </a:solidFill>
                <a:latin typeface="微软雅黑" panose="020B0503020204020204" pitchFamily="34" charset="-122"/>
                <a:ea typeface="微软雅黑" panose="020B0503020204020204" pitchFamily="34" charset="-122"/>
              </a:rPr>
              <a:t>C++14</a:t>
            </a:r>
            <a:r>
              <a:rPr kumimoji="1" lang="zh-CN" altLang="en-US" dirty="0">
                <a:solidFill>
                  <a:srgbClr val="005DA2"/>
                </a:solidFill>
                <a:latin typeface="微软雅黑" panose="020B0503020204020204" pitchFamily="34" charset="-122"/>
                <a:ea typeface="微软雅黑" panose="020B0503020204020204" pitchFamily="34" charset="-122"/>
              </a:rPr>
              <a:t>标准制定</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F0B324A5-EB0E-D4B2-1175-8F687AAE6F12}"/>
              </a:ext>
            </a:extLst>
          </p:cNvPr>
          <p:cNvSpPr txBox="1"/>
          <p:nvPr/>
        </p:nvSpPr>
        <p:spPr>
          <a:xfrm>
            <a:off x="636312" y="4184801"/>
            <a:ext cx="2643672"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2017</a:t>
            </a:r>
            <a:r>
              <a:rPr kumimoji="1" lang="zh-CN" altLang="en-US" dirty="0">
                <a:solidFill>
                  <a:srgbClr val="005DA2"/>
                </a:solidFill>
                <a:latin typeface="微软雅黑" panose="020B0503020204020204" pitchFamily="34" charset="-122"/>
                <a:ea typeface="微软雅黑" panose="020B0503020204020204" pitchFamily="34" charset="-122"/>
              </a:rPr>
              <a:t>年</a:t>
            </a:r>
            <a:r>
              <a:rPr kumimoji="1" lang="en-US" altLang="zh-CN" dirty="0">
                <a:solidFill>
                  <a:srgbClr val="005DA2"/>
                </a:solidFill>
                <a:latin typeface="微软雅黑" panose="020B0503020204020204" pitchFamily="34" charset="-122"/>
                <a:ea typeface="微软雅黑" panose="020B0503020204020204" pitchFamily="34" charset="-122"/>
              </a:rPr>
              <a:t>C++17</a:t>
            </a:r>
            <a:r>
              <a:rPr kumimoji="1" lang="zh-CN" altLang="en-US" dirty="0">
                <a:solidFill>
                  <a:srgbClr val="005DA2"/>
                </a:solidFill>
                <a:latin typeface="微软雅黑" panose="020B0503020204020204" pitchFamily="34" charset="-122"/>
                <a:ea typeface="微软雅黑" panose="020B0503020204020204" pitchFamily="34" charset="-122"/>
              </a:rPr>
              <a:t>标准制定</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81494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历史</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 name="直接箭头连接符 3">
            <a:extLst>
              <a:ext uri="{FF2B5EF4-FFF2-40B4-BE49-F238E27FC236}">
                <a16:creationId xmlns:a16="http://schemas.microsoft.com/office/drawing/2014/main" id="{E95E59AF-251C-4CF4-96D2-8B0F575E5701}"/>
              </a:ext>
            </a:extLst>
          </p:cNvPr>
          <p:cNvCxnSpPr/>
          <p:nvPr/>
        </p:nvCxnSpPr>
        <p:spPr>
          <a:xfrm>
            <a:off x="857880" y="1203598"/>
            <a:ext cx="73865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1C41F4EB-0526-43B9-BC24-BD92A22C80BC}"/>
              </a:ext>
            </a:extLst>
          </p:cNvPr>
          <p:cNvSpPr/>
          <p:nvPr/>
        </p:nvSpPr>
        <p:spPr>
          <a:xfrm>
            <a:off x="1187624"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43B429D-61F8-47D8-84E2-6739318FD096}"/>
              </a:ext>
            </a:extLst>
          </p:cNvPr>
          <p:cNvSpPr txBox="1"/>
          <p:nvPr/>
        </p:nvSpPr>
        <p:spPr>
          <a:xfrm>
            <a:off x="897994"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1979</a:t>
            </a:r>
          </a:p>
        </p:txBody>
      </p:sp>
      <p:sp>
        <p:nvSpPr>
          <p:cNvPr id="7" name="文本框 6">
            <a:extLst>
              <a:ext uri="{FF2B5EF4-FFF2-40B4-BE49-F238E27FC236}">
                <a16:creationId xmlns:a16="http://schemas.microsoft.com/office/drawing/2014/main" id="{BB2D3783-A627-47F1-A302-ABB7315E0B04}"/>
              </a:ext>
            </a:extLst>
          </p:cNvPr>
          <p:cNvSpPr txBox="1"/>
          <p:nvPr/>
        </p:nvSpPr>
        <p:spPr>
          <a:xfrm>
            <a:off x="539552" y="1707654"/>
            <a:ext cx="139814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 with Classes</a:t>
            </a:r>
          </a:p>
        </p:txBody>
      </p:sp>
      <p:sp>
        <p:nvSpPr>
          <p:cNvPr id="8" name="文本框 7">
            <a:extLst>
              <a:ext uri="{FF2B5EF4-FFF2-40B4-BE49-F238E27FC236}">
                <a16:creationId xmlns:a16="http://schemas.microsoft.com/office/drawing/2014/main" id="{DDBC4F7B-9ECC-4911-AF15-432AA7A03E47}"/>
              </a:ext>
            </a:extLst>
          </p:cNvPr>
          <p:cNvSpPr txBox="1"/>
          <p:nvPr/>
        </p:nvSpPr>
        <p:spPr>
          <a:xfrm>
            <a:off x="2123728"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1983</a:t>
            </a:r>
          </a:p>
        </p:txBody>
      </p:sp>
      <p:sp>
        <p:nvSpPr>
          <p:cNvPr id="9" name="椭圆 8">
            <a:extLst>
              <a:ext uri="{FF2B5EF4-FFF2-40B4-BE49-F238E27FC236}">
                <a16:creationId xmlns:a16="http://schemas.microsoft.com/office/drawing/2014/main" id="{886E7FA7-D0DF-4E7E-8ABD-FAAE28F30788}"/>
              </a:ext>
            </a:extLst>
          </p:cNvPr>
          <p:cNvSpPr/>
          <p:nvPr/>
        </p:nvSpPr>
        <p:spPr>
          <a:xfrm>
            <a:off x="2413357"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A2C83AD-F2CE-40BC-932C-36394561A890}"/>
              </a:ext>
            </a:extLst>
          </p:cNvPr>
          <p:cNvSpPr txBox="1"/>
          <p:nvPr/>
        </p:nvSpPr>
        <p:spPr>
          <a:xfrm>
            <a:off x="2187025" y="1707653"/>
            <a:ext cx="57099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p>
        </p:txBody>
      </p:sp>
      <p:sp>
        <p:nvSpPr>
          <p:cNvPr id="11" name="椭圆 10">
            <a:extLst>
              <a:ext uri="{FF2B5EF4-FFF2-40B4-BE49-F238E27FC236}">
                <a16:creationId xmlns:a16="http://schemas.microsoft.com/office/drawing/2014/main" id="{B19E277E-6DFE-4CBD-AB70-CC9D4EA22E0D}"/>
              </a:ext>
            </a:extLst>
          </p:cNvPr>
          <p:cNvSpPr/>
          <p:nvPr/>
        </p:nvSpPr>
        <p:spPr>
          <a:xfrm>
            <a:off x="3424768"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3D475DB-BFB1-495D-ABDB-511AFDD9873A}"/>
              </a:ext>
            </a:extLst>
          </p:cNvPr>
          <p:cNvSpPr txBox="1"/>
          <p:nvPr/>
        </p:nvSpPr>
        <p:spPr>
          <a:xfrm>
            <a:off x="3105047"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1998</a:t>
            </a:r>
          </a:p>
        </p:txBody>
      </p:sp>
      <p:sp>
        <p:nvSpPr>
          <p:cNvPr id="13" name="文本框 12">
            <a:extLst>
              <a:ext uri="{FF2B5EF4-FFF2-40B4-BE49-F238E27FC236}">
                <a16:creationId xmlns:a16="http://schemas.microsoft.com/office/drawing/2014/main" id="{52A70667-FCE3-4464-A0A5-92C271A3D862}"/>
              </a:ext>
            </a:extLst>
          </p:cNvPr>
          <p:cNvSpPr txBox="1"/>
          <p:nvPr/>
        </p:nvSpPr>
        <p:spPr>
          <a:xfrm>
            <a:off x="3059832" y="1707653"/>
            <a:ext cx="782587"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C++98</a:t>
            </a:r>
          </a:p>
        </p:txBody>
      </p:sp>
      <p:sp>
        <p:nvSpPr>
          <p:cNvPr id="14" name="椭圆 13">
            <a:extLst>
              <a:ext uri="{FF2B5EF4-FFF2-40B4-BE49-F238E27FC236}">
                <a16:creationId xmlns:a16="http://schemas.microsoft.com/office/drawing/2014/main" id="{4A6D26F2-E1A7-4648-A74A-4BEB6C7C98BF}"/>
              </a:ext>
            </a:extLst>
          </p:cNvPr>
          <p:cNvSpPr/>
          <p:nvPr/>
        </p:nvSpPr>
        <p:spPr>
          <a:xfrm>
            <a:off x="4481861"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CB93E52-E412-490D-89F8-078D85E819A0}"/>
              </a:ext>
            </a:extLst>
          </p:cNvPr>
          <p:cNvSpPr txBox="1"/>
          <p:nvPr/>
        </p:nvSpPr>
        <p:spPr>
          <a:xfrm>
            <a:off x="4208765"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2005</a:t>
            </a:r>
          </a:p>
        </p:txBody>
      </p:sp>
      <p:sp>
        <p:nvSpPr>
          <p:cNvPr id="16" name="文本框 15">
            <a:extLst>
              <a:ext uri="{FF2B5EF4-FFF2-40B4-BE49-F238E27FC236}">
                <a16:creationId xmlns:a16="http://schemas.microsoft.com/office/drawing/2014/main" id="{37F428C9-B009-4A7B-94B4-146F9456DBB0}"/>
              </a:ext>
            </a:extLst>
          </p:cNvPr>
          <p:cNvSpPr txBox="1"/>
          <p:nvPr/>
        </p:nvSpPr>
        <p:spPr>
          <a:xfrm>
            <a:off x="4211960" y="1707653"/>
            <a:ext cx="768159"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C++0x</a:t>
            </a:r>
          </a:p>
        </p:txBody>
      </p:sp>
      <p:sp>
        <p:nvSpPr>
          <p:cNvPr id="17" name="椭圆 16">
            <a:extLst>
              <a:ext uri="{FF2B5EF4-FFF2-40B4-BE49-F238E27FC236}">
                <a16:creationId xmlns:a16="http://schemas.microsoft.com/office/drawing/2014/main" id="{B57E4A21-5A4C-496D-A9FE-9DEB090073D4}"/>
              </a:ext>
            </a:extLst>
          </p:cNvPr>
          <p:cNvSpPr/>
          <p:nvPr/>
        </p:nvSpPr>
        <p:spPr>
          <a:xfrm>
            <a:off x="5500396"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B399862-98CA-4950-B1C3-381DFEFE2AB3}"/>
              </a:ext>
            </a:extLst>
          </p:cNvPr>
          <p:cNvSpPr txBox="1"/>
          <p:nvPr/>
        </p:nvSpPr>
        <p:spPr>
          <a:xfrm>
            <a:off x="5227300"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2011</a:t>
            </a:r>
          </a:p>
        </p:txBody>
      </p:sp>
      <p:sp>
        <p:nvSpPr>
          <p:cNvPr id="19" name="文本框 18">
            <a:extLst>
              <a:ext uri="{FF2B5EF4-FFF2-40B4-BE49-F238E27FC236}">
                <a16:creationId xmlns:a16="http://schemas.microsoft.com/office/drawing/2014/main" id="{C2D7D7D4-FB41-4B6C-89D4-C9945BC240F1}"/>
              </a:ext>
            </a:extLst>
          </p:cNvPr>
          <p:cNvSpPr txBox="1"/>
          <p:nvPr/>
        </p:nvSpPr>
        <p:spPr>
          <a:xfrm>
            <a:off x="5229573"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C++11</a:t>
            </a:r>
          </a:p>
        </p:txBody>
      </p:sp>
      <p:sp>
        <p:nvSpPr>
          <p:cNvPr id="20" name="椭圆 19">
            <a:extLst>
              <a:ext uri="{FF2B5EF4-FFF2-40B4-BE49-F238E27FC236}">
                <a16:creationId xmlns:a16="http://schemas.microsoft.com/office/drawing/2014/main" id="{C469561A-AD79-4461-A89C-FF252245CC0B}"/>
              </a:ext>
            </a:extLst>
          </p:cNvPr>
          <p:cNvSpPr/>
          <p:nvPr/>
        </p:nvSpPr>
        <p:spPr>
          <a:xfrm>
            <a:off x="6282983"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C0FA483-536B-478D-8528-A407105F9DE7}"/>
              </a:ext>
            </a:extLst>
          </p:cNvPr>
          <p:cNvSpPr txBox="1"/>
          <p:nvPr/>
        </p:nvSpPr>
        <p:spPr>
          <a:xfrm>
            <a:off x="6009887"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2014</a:t>
            </a:r>
          </a:p>
        </p:txBody>
      </p:sp>
      <p:sp>
        <p:nvSpPr>
          <p:cNvPr id="22" name="文本框 21">
            <a:extLst>
              <a:ext uri="{FF2B5EF4-FFF2-40B4-BE49-F238E27FC236}">
                <a16:creationId xmlns:a16="http://schemas.microsoft.com/office/drawing/2014/main" id="{E0365D44-BEAD-4F21-81EE-D1665C4A4EFF}"/>
              </a:ext>
            </a:extLst>
          </p:cNvPr>
          <p:cNvSpPr txBox="1"/>
          <p:nvPr/>
        </p:nvSpPr>
        <p:spPr>
          <a:xfrm>
            <a:off x="6012160"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C++14</a:t>
            </a:r>
          </a:p>
        </p:txBody>
      </p:sp>
      <p:sp>
        <p:nvSpPr>
          <p:cNvPr id="23" name="椭圆 22">
            <a:extLst>
              <a:ext uri="{FF2B5EF4-FFF2-40B4-BE49-F238E27FC236}">
                <a16:creationId xmlns:a16="http://schemas.microsoft.com/office/drawing/2014/main" id="{66CD6D29-E3DE-4F6E-8E84-240CF717022F}"/>
              </a:ext>
            </a:extLst>
          </p:cNvPr>
          <p:cNvSpPr/>
          <p:nvPr/>
        </p:nvSpPr>
        <p:spPr>
          <a:xfrm>
            <a:off x="7003985"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A94A25F-7B05-4D2A-A09A-D8092E05FDE5}"/>
              </a:ext>
            </a:extLst>
          </p:cNvPr>
          <p:cNvSpPr txBox="1"/>
          <p:nvPr/>
        </p:nvSpPr>
        <p:spPr>
          <a:xfrm>
            <a:off x="6730889"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2017</a:t>
            </a:r>
          </a:p>
        </p:txBody>
      </p:sp>
      <p:sp>
        <p:nvSpPr>
          <p:cNvPr id="25" name="文本框 24">
            <a:extLst>
              <a:ext uri="{FF2B5EF4-FFF2-40B4-BE49-F238E27FC236}">
                <a16:creationId xmlns:a16="http://schemas.microsoft.com/office/drawing/2014/main" id="{0E747663-917C-41AB-AD65-93A9BBFCB5A6}"/>
              </a:ext>
            </a:extLst>
          </p:cNvPr>
          <p:cNvSpPr txBox="1"/>
          <p:nvPr/>
        </p:nvSpPr>
        <p:spPr>
          <a:xfrm>
            <a:off x="6733162"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C++17</a:t>
            </a:r>
          </a:p>
        </p:txBody>
      </p:sp>
      <p:sp>
        <p:nvSpPr>
          <p:cNvPr id="26" name="椭圆 25">
            <a:extLst>
              <a:ext uri="{FF2B5EF4-FFF2-40B4-BE49-F238E27FC236}">
                <a16:creationId xmlns:a16="http://schemas.microsoft.com/office/drawing/2014/main" id="{7A7F09C5-EAC1-4F28-9A8A-1DADE79D6EE7}"/>
              </a:ext>
            </a:extLst>
          </p:cNvPr>
          <p:cNvSpPr/>
          <p:nvPr/>
        </p:nvSpPr>
        <p:spPr>
          <a:xfrm>
            <a:off x="7853175"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A5CAA5FF-7C7E-463C-8AC3-32C1748F80F1}"/>
              </a:ext>
            </a:extLst>
          </p:cNvPr>
          <p:cNvSpPr txBox="1"/>
          <p:nvPr/>
        </p:nvSpPr>
        <p:spPr>
          <a:xfrm>
            <a:off x="7580079"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2020</a:t>
            </a:r>
          </a:p>
        </p:txBody>
      </p:sp>
      <p:sp>
        <p:nvSpPr>
          <p:cNvPr id="28" name="文本框 27">
            <a:extLst>
              <a:ext uri="{FF2B5EF4-FFF2-40B4-BE49-F238E27FC236}">
                <a16:creationId xmlns:a16="http://schemas.microsoft.com/office/drawing/2014/main" id="{E7A20FEA-0051-4A56-B729-B248809C05BA}"/>
              </a:ext>
            </a:extLst>
          </p:cNvPr>
          <p:cNvSpPr txBox="1"/>
          <p:nvPr/>
        </p:nvSpPr>
        <p:spPr>
          <a:xfrm>
            <a:off x="7582352"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C++20</a:t>
            </a:r>
          </a:p>
        </p:txBody>
      </p:sp>
      <p:sp>
        <p:nvSpPr>
          <p:cNvPr id="29" name="文本框 28">
            <a:extLst>
              <a:ext uri="{FF2B5EF4-FFF2-40B4-BE49-F238E27FC236}">
                <a16:creationId xmlns:a16="http://schemas.microsoft.com/office/drawing/2014/main" id="{26479B40-D183-4A80-9AC0-80B259ED80FA}"/>
              </a:ext>
            </a:extLst>
          </p:cNvPr>
          <p:cNvSpPr txBox="1"/>
          <p:nvPr/>
        </p:nvSpPr>
        <p:spPr>
          <a:xfrm>
            <a:off x="636312" y="2385753"/>
            <a:ext cx="7454285" cy="458908"/>
          </a:xfrm>
          <a:prstGeom prst="rect">
            <a:avLst/>
          </a:prstGeom>
          <a:noFill/>
        </p:spPr>
        <p:txBody>
          <a:bodyPr wrap="none" rtlCol="0">
            <a:spAutoFit/>
          </a:bodyPr>
          <a:lstStyle/>
          <a:p>
            <a:pPr>
              <a:lnSpc>
                <a:spcPct val="150000"/>
              </a:lnSpc>
            </a:pPr>
            <a:r>
              <a:rPr kumimoji="1" lang="en-US" altLang="zh-CN" dirty="0">
                <a:solidFill>
                  <a:srgbClr val="C00000"/>
                </a:solidFill>
                <a:latin typeface="微软雅黑" panose="020B0503020204020204" pitchFamily="34" charset="-122"/>
                <a:ea typeface="微软雅黑" panose="020B0503020204020204" pitchFamily="34" charset="-122"/>
              </a:rPr>
              <a:t>2020</a:t>
            </a:r>
            <a:r>
              <a:rPr kumimoji="1" lang="zh-CN" altLang="en-US" dirty="0">
                <a:solidFill>
                  <a:srgbClr val="C00000"/>
                </a:solidFill>
                <a:latin typeface="微软雅黑" panose="020B0503020204020204" pitchFamily="34" charset="-122"/>
                <a:ea typeface="微软雅黑" panose="020B0503020204020204" pitchFamily="34" charset="-122"/>
              </a:rPr>
              <a:t>年</a:t>
            </a:r>
            <a:r>
              <a:rPr kumimoji="1" lang="en-US" altLang="zh-CN" dirty="0">
                <a:solidFill>
                  <a:srgbClr val="C00000"/>
                </a:solidFill>
                <a:latin typeface="微软雅黑" panose="020B0503020204020204" pitchFamily="34" charset="-122"/>
                <a:ea typeface="微软雅黑" panose="020B0503020204020204" pitchFamily="34" charset="-122"/>
              </a:rPr>
              <a:t>C++20</a:t>
            </a:r>
            <a:r>
              <a:rPr kumimoji="1" lang="zh-CN" altLang="en-US" dirty="0">
                <a:solidFill>
                  <a:srgbClr val="C00000"/>
                </a:solidFill>
                <a:latin typeface="微软雅黑" panose="020B0503020204020204" pitchFamily="34" charset="-122"/>
                <a:ea typeface="微软雅黑" panose="020B0503020204020204" pitchFamily="34" charset="-122"/>
              </a:rPr>
              <a:t>标准制定，引入协程、</a:t>
            </a:r>
            <a:r>
              <a:rPr kumimoji="1" lang="en-US" altLang="zh-CN" dirty="0">
                <a:solidFill>
                  <a:srgbClr val="C00000"/>
                </a:solidFill>
                <a:latin typeface="微软雅黑" panose="020B0503020204020204" pitchFamily="34" charset="-122"/>
                <a:ea typeface="微软雅黑" panose="020B0503020204020204" pitchFamily="34" charset="-122"/>
              </a:rPr>
              <a:t>concept</a:t>
            </a:r>
            <a:r>
              <a:rPr kumimoji="1" lang="zh-CN" altLang="en-US" dirty="0">
                <a:solidFill>
                  <a:srgbClr val="C00000"/>
                </a:solidFill>
                <a:latin typeface="微软雅黑" panose="020B0503020204020204" pitchFamily="34" charset="-122"/>
                <a:ea typeface="微软雅黑" panose="020B0503020204020204" pitchFamily="34" charset="-122"/>
              </a:rPr>
              <a:t>、范围库、模块等新概念</a:t>
            </a:r>
            <a:endParaRPr kumimoji="1" lang="en-US" altLang="zh-CN"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850100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历史</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1866773" y="2126272"/>
            <a:ext cx="5410455"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本课程以</a:t>
            </a:r>
            <a:r>
              <a:rPr kumimoji="1" lang="en-US" altLang="zh-CN" dirty="0">
                <a:solidFill>
                  <a:srgbClr val="005DA2"/>
                </a:solidFill>
                <a:latin typeface="微软雅黑" panose="020B0503020204020204" pitchFamily="34" charset="-122"/>
                <a:ea typeface="微软雅黑" panose="020B0503020204020204" pitchFamily="34" charset="-122"/>
              </a:rPr>
              <a:t>C++98</a:t>
            </a:r>
            <a:r>
              <a:rPr kumimoji="1" lang="zh-CN" altLang="en-US" dirty="0">
                <a:solidFill>
                  <a:srgbClr val="005DA2"/>
                </a:solidFill>
                <a:latin typeface="微软雅黑" panose="020B0503020204020204" pitchFamily="34" charset="-122"/>
                <a:ea typeface="微软雅黑" panose="020B0503020204020204" pitchFamily="34" charset="-122"/>
              </a:rPr>
              <a:t>为基础，并介绍部分</a:t>
            </a:r>
            <a:r>
              <a:rPr kumimoji="1" lang="en-US" altLang="zh-CN" dirty="0">
                <a:solidFill>
                  <a:srgbClr val="005DA2"/>
                </a:solidFill>
                <a:latin typeface="微软雅黑" panose="020B0503020204020204" pitchFamily="34" charset="-122"/>
                <a:ea typeface="微软雅黑" panose="020B0503020204020204" pitchFamily="34" charset="-122"/>
              </a:rPr>
              <a:t>C++11</a:t>
            </a:r>
            <a:r>
              <a:rPr kumimoji="1" lang="zh-CN" altLang="en-US" dirty="0">
                <a:solidFill>
                  <a:srgbClr val="005DA2"/>
                </a:solidFill>
                <a:latin typeface="微软雅黑" panose="020B0503020204020204" pitchFamily="34" charset="-122"/>
                <a:ea typeface="微软雅黑" panose="020B0503020204020204" pitchFamily="34" charset="-122"/>
              </a:rPr>
              <a:t>的特性</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00AF7A39-0068-F155-45F5-82AE50945DF3}"/>
              </a:ext>
            </a:extLst>
          </p:cNvPr>
          <p:cNvSpPr txBox="1"/>
          <p:nvPr/>
        </p:nvSpPr>
        <p:spPr>
          <a:xfrm>
            <a:off x="2103920" y="2571750"/>
            <a:ext cx="4936159"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C++17/20</a:t>
            </a:r>
            <a:r>
              <a:rPr kumimoji="1" lang="zh-CN" altLang="en-US" dirty="0">
                <a:solidFill>
                  <a:srgbClr val="005DA2"/>
                </a:solidFill>
                <a:latin typeface="微软雅黑" panose="020B0503020204020204" pitchFamily="34" charset="-122"/>
                <a:ea typeface="微软雅黑" panose="020B0503020204020204" pitchFamily="34" charset="-122"/>
              </a:rPr>
              <a:t>引入的新特性同学们课下自己学习</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195286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什么是</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ADF49EE6-BC24-451D-B1D9-0C1D1159C7CB}"/>
              </a:ext>
            </a:extLst>
          </p:cNvPr>
          <p:cNvGrpSpPr/>
          <p:nvPr/>
        </p:nvGrpSpPr>
        <p:grpSpPr>
          <a:xfrm>
            <a:off x="1115616" y="2355726"/>
            <a:ext cx="3528392" cy="2088232"/>
            <a:chOff x="1043608" y="1851670"/>
            <a:chExt cx="3528392" cy="2088232"/>
          </a:xfrm>
        </p:grpSpPr>
        <p:sp>
          <p:nvSpPr>
            <p:cNvPr id="3" name="矩形: 圆角 2">
              <a:extLst>
                <a:ext uri="{FF2B5EF4-FFF2-40B4-BE49-F238E27FC236}">
                  <a16:creationId xmlns:a16="http://schemas.microsoft.com/office/drawing/2014/main" id="{24CAC868-DB7D-4AC4-A591-25EFEC4F6A4D}"/>
                </a:ext>
              </a:extLst>
            </p:cNvPr>
            <p:cNvSpPr/>
            <p:nvPr/>
          </p:nvSpPr>
          <p:spPr>
            <a:xfrm>
              <a:off x="1043608" y="1851670"/>
              <a:ext cx="3528392" cy="208823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a:solidFill>
                    <a:srgbClr val="C00000"/>
                  </a:solidFill>
                </a:rPr>
                <a:t>C</a:t>
              </a:r>
              <a:endParaRPr lang="zh-CN" altLang="en-US" dirty="0"/>
            </a:p>
          </p:txBody>
        </p:sp>
        <p:sp>
          <p:nvSpPr>
            <p:cNvPr id="5" name="矩形: 圆角 4">
              <a:extLst>
                <a:ext uri="{FF2B5EF4-FFF2-40B4-BE49-F238E27FC236}">
                  <a16:creationId xmlns:a16="http://schemas.microsoft.com/office/drawing/2014/main" id="{19EB712F-876C-499C-8FCD-F86A5EAB3F90}"/>
                </a:ext>
              </a:extLst>
            </p:cNvPr>
            <p:cNvSpPr/>
            <p:nvPr/>
          </p:nvSpPr>
          <p:spPr>
            <a:xfrm>
              <a:off x="1403648" y="2355726"/>
              <a:ext cx="1736948" cy="1080120"/>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C00000"/>
                  </a:solidFill>
                </a:rPr>
                <a:t>C</a:t>
              </a:r>
              <a:endParaRPr lang="zh-CN" altLang="en-US" sz="3200" b="1" dirty="0">
                <a:solidFill>
                  <a:srgbClr val="C00000"/>
                </a:solidFill>
              </a:endParaRPr>
            </a:p>
          </p:txBody>
        </p:sp>
        <p:sp>
          <p:nvSpPr>
            <p:cNvPr id="7" name="文本框 6">
              <a:extLst>
                <a:ext uri="{FF2B5EF4-FFF2-40B4-BE49-F238E27FC236}">
                  <a16:creationId xmlns:a16="http://schemas.microsoft.com/office/drawing/2014/main" id="{FC231969-6A5D-4F95-8365-4DA30A638D75}"/>
                </a:ext>
              </a:extLst>
            </p:cNvPr>
            <p:cNvSpPr txBox="1"/>
            <p:nvPr/>
          </p:nvSpPr>
          <p:spPr>
            <a:xfrm>
              <a:off x="3419872" y="2624594"/>
              <a:ext cx="999356" cy="523220"/>
            </a:xfrm>
            <a:prstGeom prst="rect">
              <a:avLst/>
            </a:prstGeom>
            <a:noFill/>
          </p:spPr>
          <p:txBody>
            <a:bodyPr wrap="square">
              <a:spAutoFit/>
            </a:bodyPr>
            <a:lstStyle/>
            <a:p>
              <a:r>
                <a:rPr lang="en-US" altLang="zh-CN" sz="2800" b="1" dirty="0">
                  <a:solidFill>
                    <a:srgbClr val="C00000"/>
                  </a:solidFill>
                </a:rPr>
                <a:t>C++</a:t>
              </a:r>
              <a:endParaRPr lang="zh-CN" altLang="en-US" dirty="0"/>
            </a:p>
          </p:txBody>
        </p:sp>
      </p:grpSp>
      <p:sp>
        <p:nvSpPr>
          <p:cNvPr id="8" name="文本框 7">
            <a:extLst>
              <a:ext uri="{FF2B5EF4-FFF2-40B4-BE49-F238E27FC236}">
                <a16:creationId xmlns:a16="http://schemas.microsoft.com/office/drawing/2014/main" id="{9B0E5B26-F049-4514-9A7E-0DC709FA227E}"/>
              </a:ext>
            </a:extLst>
          </p:cNvPr>
          <p:cNvSpPr txBox="1"/>
          <p:nvPr/>
        </p:nvSpPr>
        <p:spPr>
          <a:xfrm>
            <a:off x="1027213" y="1164931"/>
            <a:ext cx="7361212" cy="874407"/>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在</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的基础上添加了新的关键字和语法结构，以更好地实现面向对象程序设计</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907572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A97C606-4576-6E4C-CA85-780CA26FD8A2}"/>
              </a:ext>
            </a:extLst>
          </p:cNvPr>
          <p:cNvSpPr txBox="1"/>
          <p:nvPr/>
        </p:nvSpPr>
        <p:spPr>
          <a:xfrm>
            <a:off x="2051720" y="1491630"/>
            <a:ext cx="4949112"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面向对象（</a:t>
            </a:r>
            <a:r>
              <a:rPr kumimoji="1" lang="en-US" altLang="zh-CN" dirty="0">
                <a:solidFill>
                  <a:srgbClr val="005DA2"/>
                </a:solidFill>
                <a:latin typeface="微软雅黑" panose="020B0503020204020204" pitchFamily="34" charset="-122"/>
                <a:ea typeface="微软雅黑" panose="020B0503020204020204" pitchFamily="34" charset="-122"/>
              </a:rPr>
              <a:t>Object-Oriented</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Programming</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1ADFC67-6D4C-FA09-971D-0A86F3124C71}"/>
              </a:ext>
            </a:extLst>
          </p:cNvPr>
          <p:cNvSpPr txBox="1"/>
          <p:nvPr/>
        </p:nvSpPr>
        <p:spPr>
          <a:xfrm>
            <a:off x="1846151" y="2859782"/>
            <a:ext cx="5360250"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面向过程（</a:t>
            </a:r>
            <a:r>
              <a:rPr kumimoji="1" lang="en-US" altLang="zh-CN" dirty="0">
                <a:solidFill>
                  <a:srgbClr val="005DA2"/>
                </a:solidFill>
                <a:latin typeface="微软雅黑" panose="020B0503020204020204" pitchFamily="34" charset="-122"/>
                <a:ea typeface="微软雅黑" panose="020B0503020204020204" pitchFamily="34" charset="-122"/>
              </a:rPr>
              <a:t>Procedure-Oriented</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Programming</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9FD016F-1613-6042-E989-9BF97420323D}"/>
              </a:ext>
            </a:extLst>
          </p:cNvPr>
          <p:cNvSpPr txBox="1"/>
          <p:nvPr/>
        </p:nvSpPr>
        <p:spPr>
          <a:xfrm>
            <a:off x="4139952" y="2175706"/>
            <a:ext cx="595419" cy="458908"/>
          </a:xfrm>
          <a:prstGeom prst="rect">
            <a:avLst/>
          </a:prstGeom>
          <a:noFill/>
        </p:spPr>
        <p:txBody>
          <a:bodyPr wrap="none" rtlCol="0">
            <a:spAutoFit/>
          </a:bodyPr>
          <a:lstStyle/>
          <a:p>
            <a:pPr>
              <a:lnSpc>
                <a:spcPct val="150000"/>
              </a:lnSpc>
            </a:pPr>
            <a:r>
              <a:rPr kumimoji="1" lang="en-US" altLang="zh-CN" b="1" dirty="0">
                <a:solidFill>
                  <a:srgbClr val="C00000"/>
                </a:solidFill>
                <a:latin typeface="微软雅黑" panose="020B0503020204020204" pitchFamily="34" charset="-122"/>
                <a:ea typeface="微软雅黑" panose="020B0503020204020204" pitchFamily="34" charset="-122"/>
              </a:rPr>
              <a:t>V.S.</a:t>
            </a:r>
          </a:p>
        </p:txBody>
      </p:sp>
    </p:spTree>
    <p:extLst>
      <p:ext uri="{BB962C8B-B14F-4D97-AF65-F5344CB8AC3E}">
        <p14:creationId xmlns:p14="http://schemas.microsoft.com/office/powerpoint/2010/main" val="1060384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A97C606-4576-6E4C-CA85-780CA26FD8A2}"/>
              </a:ext>
            </a:extLst>
          </p:cNvPr>
          <p:cNvSpPr txBox="1"/>
          <p:nvPr/>
        </p:nvSpPr>
        <p:spPr>
          <a:xfrm>
            <a:off x="611560" y="843558"/>
            <a:ext cx="3877985" cy="1289905"/>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问：什么是对象（</a:t>
            </a:r>
            <a:r>
              <a:rPr kumimoji="1" lang="en-US" altLang="zh-CN" dirty="0">
                <a:solidFill>
                  <a:srgbClr val="005DA2"/>
                </a:solidFill>
                <a:latin typeface="微软雅黑" panose="020B0503020204020204" pitchFamily="34" charset="-122"/>
                <a:ea typeface="微软雅黑" panose="020B0503020204020204" pitchFamily="34" charset="-122"/>
              </a:rPr>
              <a:t>Object</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答：对象是对</a:t>
            </a:r>
            <a:r>
              <a:rPr kumimoji="1" lang="zh-CN" altLang="en-US" dirty="0">
                <a:solidFill>
                  <a:srgbClr val="C00000"/>
                </a:solidFill>
                <a:latin typeface="微软雅黑" panose="020B0503020204020204" pitchFamily="34" charset="-122"/>
                <a:ea typeface="微软雅黑" panose="020B0503020204020204" pitchFamily="34" charset="-122"/>
              </a:rPr>
              <a:t>具体</a:t>
            </a:r>
            <a:r>
              <a:rPr kumimoji="1" lang="zh-CN" altLang="en-US" dirty="0">
                <a:solidFill>
                  <a:srgbClr val="005DA2"/>
                </a:solidFill>
                <a:latin typeface="微软雅黑" panose="020B0503020204020204" pitchFamily="34" charset="-122"/>
                <a:ea typeface="微软雅黑" panose="020B0503020204020204" pitchFamily="34" charset="-122"/>
              </a:rPr>
              <a:t>或</a:t>
            </a:r>
            <a:r>
              <a:rPr kumimoji="1" lang="zh-CN" altLang="en-US" dirty="0">
                <a:solidFill>
                  <a:srgbClr val="C00000"/>
                </a:solidFill>
                <a:latin typeface="微软雅黑" panose="020B0503020204020204" pitchFamily="34" charset="-122"/>
                <a:ea typeface="微软雅黑" panose="020B0503020204020204" pitchFamily="34" charset="-122"/>
              </a:rPr>
              <a:t>抽象</a:t>
            </a:r>
            <a:r>
              <a:rPr kumimoji="1" lang="zh-CN" altLang="en-US" dirty="0">
                <a:solidFill>
                  <a:srgbClr val="005DA2"/>
                </a:solidFill>
                <a:latin typeface="微软雅黑" panose="020B0503020204020204" pitchFamily="34" charset="-122"/>
                <a:ea typeface="微软雅黑" panose="020B0503020204020204" pitchFamily="34" charset="-122"/>
              </a:rPr>
              <a:t>事物的描述</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答：对象是</a:t>
            </a:r>
            <a:r>
              <a:rPr kumimoji="1" lang="zh-CN" altLang="en-US" dirty="0">
                <a:solidFill>
                  <a:srgbClr val="C00000"/>
                </a:solidFill>
                <a:latin typeface="微软雅黑" panose="020B0503020204020204" pitchFamily="34" charset="-122"/>
                <a:ea typeface="微软雅黑" panose="020B0503020204020204" pitchFamily="34" charset="-122"/>
              </a:rPr>
              <a:t>数据</a:t>
            </a:r>
            <a:r>
              <a:rPr kumimoji="1" lang="zh-CN" altLang="en-US" dirty="0">
                <a:solidFill>
                  <a:srgbClr val="005DA2"/>
                </a:solidFill>
                <a:latin typeface="微软雅黑" panose="020B0503020204020204" pitchFamily="34" charset="-122"/>
                <a:ea typeface="微软雅黑" panose="020B0503020204020204" pitchFamily="34" charset="-122"/>
              </a:rPr>
              <a:t>和</a:t>
            </a:r>
            <a:r>
              <a:rPr kumimoji="1" lang="zh-CN" altLang="en-US" dirty="0">
                <a:solidFill>
                  <a:srgbClr val="C00000"/>
                </a:solidFill>
                <a:latin typeface="微软雅黑" panose="020B0503020204020204" pitchFamily="34" charset="-122"/>
                <a:ea typeface="微软雅黑" panose="020B0503020204020204" pitchFamily="34" charset="-122"/>
              </a:rPr>
              <a:t>方法</a:t>
            </a:r>
            <a:r>
              <a:rPr kumimoji="1" lang="zh-CN" altLang="en-US" dirty="0">
                <a:solidFill>
                  <a:srgbClr val="005DA2"/>
                </a:solidFill>
                <a:latin typeface="微软雅黑" panose="020B0503020204020204" pitchFamily="34" charset="-122"/>
                <a:ea typeface="微软雅黑" panose="020B0503020204020204" pitchFamily="34" charset="-122"/>
              </a:rPr>
              <a:t>的集合</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pic>
        <p:nvPicPr>
          <p:cNvPr id="2" name="Picture 2" descr="Image result for car">
            <a:extLst>
              <a:ext uri="{FF2B5EF4-FFF2-40B4-BE49-F238E27FC236}">
                <a16:creationId xmlns:a16="http://schemas.microsoft.com/office/drawing/2014/main" id="{3B54CB37-4ED5-ED72-6F58-79F0110F8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355726"/>
            <a:ext cx="1639517" cy="9108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Pet cat tests positive for COVID-19 virus in Hong Kong - CGTN">
            <a:extLst>
              <a:ext uri="{FF2B5EF4-FFF2-40B4-BE49-F238E27FC236}">
                <a16:creationId xmlns:a16="http://schemas.microsoft.com/office/drawing/2014/main" id="{913E4FB0-E285-86E7-76C8-E74C31687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3579862"/>
            <a:ext cx="1647092" cy="9278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31E55D1-4643-53BC-C352-119C30A7512D}"/>
              </a:ext>
            </a:extLst>
          </p:cNvPr>
          <p:cNvSpPr txBox="1"/>
          <p:nvPr/>
        </p:nvSpPr>
        <p:spPr>
          <a:xfrm>
            <a:off x="2483768" y="2628371"/>
            <a:ext cx="1225015" cy="338554"/>
          </a:xfrm>
          <a:prstGeom prst="rect">
            <a:avLst/>
          </a:prstGeom>
          <a:noFill/>
        </p:spPr>
        <p:txBody>
          <a:bodyPr wrap="none" rtlCol="0">
            <a:spAutoFit/>
          </a:bodyPr>
          <a:lstStyle/>
          <a:p>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Object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Car</a:t>
            </a:r>
            <a:endPar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FD57647-8E60-3571-A4A8-C78D28BB529A}"/>
              </a:ext>
            </a:extLst>
          </p:cNvPr>
          <p:cNvSpPr txBox="1"/>
          <p:nvPr/>
        </p:nvSpPr>
        <p:spPr>
          <a:xfrm>
            <a:off x="2483768" y="3874516"/>
            <a:ext cx="1223412" cy="338554"/>
          </a:xfrm>
          <a:prstGeom prst="rect">
            <a:avLst/>
          </a:prstGeom>
          <a:noFill/>
        </p:spPr>
        <p:txBody>
          <a:bodyPr wrap="none" rtlCol="0">
            <a:spAutoFit/>
          </a:bodyPr>
          <a:lstStyle/>
          <a:p>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Object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Cat</a:t>
            </a:r>
            <a:endPar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右大括号 6">
            <a:extLst>
              <a:ext uri="{FF2B5EF4-FFF2-40B4-BE49-F238E27FC236}">
                <a16:creationId xmlns:a16="http://schemas.microsoft.com/office/drawing/2014/main" id="{2DDFF6B1-0F00-27F4-6AD9-33A75FE01D5A}"/>
              </a:ext>
            </a:extLst>
          </p:cNvPr>
          <p:cNvSpPr/>
          <p:nvPr/>
        </p:nvSpPr>
        <p:spPr>
          <a:xfrm>
            <a:off x="3851920" y="2797648"/>
            <a:ext cx="216024" cy="1289905"/>
          </a:xfrm>
          <a:prstGeom prst="rightBrace">
            <a:avLst>
              <a:gd name="adj1" fmla="val 75168"/>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DC2DF3B5-5B2E-3D3C-D0ED-187D6BC105FD}"/>
              </a:ext>
            </a:extLst>
          </p:cNvPr>
          <p:cNvSpPr txBox="1"/>
          <p:nvPr/>
        </p:nvSpPr>
        <p:spPr>
          <a:xfrm>
            <a:off x="4088958" y="3266569"/>
            <a:ext cx="1131114"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具体事物</a:t>
            </a:r>
          </a:p>
        </p:txBody>
      </p:sp>
      <p:sp>
        <p:nvSpPr>
          <p:cNvPr id="10" name="文本框 9">
            <a:extLst>
              <a:ext uri="{FF2B5EF4-FFF2-40B4-BE49-F238E27FC236}">
                <a16:creationId xmlns:a16="http://schemas.microsoft.com/office/drawing/2014/main" id="{604C8274-6539-2EDD-FC23-4A7D2DC7A6D6}"/>
              </a:ext>
            </a:extLst>
          </p:cNvPr>
          <p:cNvSpPr txBox="1"/>
          <p:nvPr/>
        </p:nvSpPr>
        <p:spPr>
          <a:xfrm>
            <a:off x="5652120" y="2569231"/>
            <a:ext cx="2664296" cy="646331"/>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数据：</a:t>
            </a:r>
            <a:r>
              <a:rPr lang="en-US" altLang="zh-CN" dirty="0">
                <a:latin typeface="Microsoft YaHei" panose="020B0503020204020204" pitchFamily="34" charset="-122"/>
                <a:ea typeface="Microsoft YaHei" panose="020B0503020204020204" pitchFamily="34" charset="-122"/>
              </a:rPr>
              <a:t>speed/color</a:t>
            </a:r>
          </a:p>
          <a:p>
            <a:r>
              <a:rPr lang="zh-CN" altLang="en-US" dirty="0">
                <a:latin typeface="Microsoft YaHei" panose="020B0503020204020204" pitchFamily="34" charset="-122"/>
                <a:ea typeface="Microsoft YaHei" panose="020B0503020204020204" pitchFamily="34" charset="-122"/>
              </a:rPr>
              <a:t>方法：</a:t>
            </a:r>
            <a:r>
              <a:rPr lang="en-US" altLang="zh-CN" dirty="0">
                <a:latin typeface="Microsoft YaHei" panose="020B0503020204020204" pitchFamily="34" charset="-122"/>
                <a:ea typeface="Microsoft YaHei" panose="020B0503020204020204" pitchFamily="34" charset="-122"/>
              </a:rPr>
              <a:t>drive/stop</a:t>
            </a:r>
            <a:endParaRPr lang="zh-CN" altLang="en-US"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3012F6DF-A59C-D649-F624-3CF5F094E585}"/>
              </a:ext>
            </a:extLst>
          </p:cNvPr>
          <p:cNvSpPr txBox="1"/>
          <p:nvPr/>
        </p:nvSpPr>
        <p:spPr>
          <a:xfrm>
            <a:off x="5652120" y="3576761"/>
            <a:ext cx="2664296" cy="646331"/>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数据：</a:t>
            </a:r>
            <a:r>
              <a:rPr lang="en-US" altLang="zh-CN" dirty="0">
                <a:latin typeface="Microsoft YaHei" panose="020B0503020204020204" pitchFamily="34" charset="-122"/>
                <a:ea typeface="Microsoft YaHei" panose="020B0503020204020204" pitchFamily="34" charset="-122"/>
              </a:rPr>
              <a:t>age/weight</a:t>
            </a:r>
          </a:p>
          <a:p>
            <a:r>
              <a:rPr lang="zh-CN" altLang="en-US" dirty="0">
                <a:latin typeface="Microsoft YaHei" panose="020B0503020204020204" pitchFamily="34" charset="-122"/>
                <a:ea typeface="Microsoft YaHei" panose="020B0503020204020204" pitchFamily="34" charset="-122"/>
              </a:rPr>
              <a:t>方法：</a:t>
            </a:r>
            <a:r>
              <a:rPr lang="en-US" altLang="zh-CN" dirty="0">
                <a:latin typeface="Microsoft YaHei" panose="020B0503020204020204" pitchFamily="34" charset="-122"/>
                <a:ea typeface="Microsoft YaHei" panose="020B0503020204020204" pitchFamily="34" charset="-122"/>
              </a:rPr>
              <a:t>run/sleep</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432285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A97C606-4576-6E4C-CA85-780CA26FD8A2}"/>
              </a:ext>
            </a:extLst>
          </p:cNvPr>
          <p:cNvSpPr txBox="1"/>
          <p:nvPr/>
        </p:nvSpPr>
        <p:spPr>
          <a:xfrm>
            <a:off x="611560" y="843558"/>
            <a:ext cx="3877985" cy="1289905"/>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问：什么是对象（</a:t>
            </a:r>
            <a:r>
              <a:rPr kumimoji="1" lang="en-US" altLang="zh-CN" dirty="0">
                <a:solidFill>
                  <a:srgbClr val="005DA2"/>
                </a:solidFill>
                <a:latin typeface="微软雅黑" panose="020B0503020204020204" pitchFamily="34" charset="-122"/>
                <a:ea typeface="微软雅黑" panose="020B0503020204020204" pitchFamily="34" charset="-122"/>
              </a:rPr>
              <a:t>Object</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答：对象是对</a:t>
            </a:r>
            <a:r>
              <a:rPr kumimoji="1" lang="zh-CN" altLang="en-US" dirty="0">
                <a:solidFill>
                  <a:srgbClr val="C00000"/>
                </a:solidFill>
                <a:latin typeface="微软雅黑" panose="020B0503020204020204" pitchFamily="34" charset="-122"/>
                <a:ea typeface="微软雅黑" panose="020B0503020204020204" pitchFamily="34" charset="-122"/>
              </a:rPr>
              <a:t>具体</a:t>
            </a:r>
            <a:r>
              <a:rPr kumimoji="1" lang="zh-CN" altLang="en-US" dirty="0">
                <a:solidFill>
                  <a:srgbClr val="005DA2"/>
                </a:solidFill>
                <a:latin typeface="微软雅黑" panose="020B0503020204020204" pitchFamily="34" charset="-122"/>
                <a:ea typeface="微软雅黑" panose="020B0503020204020204" pitchFamily="34" charset="-122"/>
              </a:rPr>
              <a:t>或</a:t>
            </a:r>
            <a:r>
              <a:rPr kumimoji="1" lang="zh-CN" altLang="en-US" dirty="0">
                <a:solidFill>
                  <a:srgbClr val="C00000"/>
                </a:solidFill>
                <a:latin typeface="微软雅黑" panose="020B0503020204020204" pitchFamily="34" charset="-122"/>
                <a:ea typeface="微软雅黑" panose="020B0503020204020204" pitchFamily="34" charset="-122"/>
              </a:rPr>
              <a:t>抽象</a:t>
            </a:r>
            <a:r>
              <a:rPr kumimoji="1" lang="zh-CN" altLang="en-US" dirty="0">
                <a:solidFill>
                  <a:srgbClr val="005DA2"/>
                </a:solidFill>
                <a:latin typeface="微软雅黑" panose="020B0503020204020204" pitchFamily="34" charset="-122"/>
                <a:ea typeface="微软雅黑" panose="020B0503020204020204" pitchFamily="34" charset="-122"/>
              </a:rPr>
              <a:t>事物的描述</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答：对象是</a:t>
            </a:r>
            <a:r>
              <a:rPr kumimoji="1" lang="zh-CN" altLang="en-US" dirty="0">
                <a:solidFill>
                  <a:srgbClr val="C00000"/>
                </a:solidFill>
                <a:latin typeface="微软雅黑" panose="020B0503020204020204" pitchFamily="34" charset="-122"/>
                <a:ea typeface="微软雅黑" panose="020B0503020204020204" pitchFamily="34" charset="-122"/>
              </a:rPr>
              <a:t>数据</a:t>
            </a:r>
            <a:r>
              <a:rPr kumimoji="1" lang="zh-CN" altLang="en-US" dirty="0">
                <a:solidFill>
                  <a:srgbClr val="005DA2"/>
                </a:solidFill>
                <a:latin typeface="微软雅黑" panose="020B0503020204020204" pitchFamily="34" charset="-122"/>
                <a:ea typeface="微软雅黑" panose="020B0503020204020204" pitchFamily="34" charset="-122"/>
              </a:rPr>
              <a:t>和</a:t>
            </a:r>
            <a:r>
              <a:rPr kumimoji="1" lang="zh-CN" altLang="en-US" dirty="0">
                <a:solidFill>
                  <a:srgbClr val="C00000"/>
                </a:solidFill>
                <a:latin typeface="微软雅黑" panose="020B0503020204020204" pitchFamily="34" charset="-122"/>
                <a:ea typeface="微软雅黑" panose="020B0503020204020204" pitchFamily="34" charset="-122"/>
              </a:rPr>
              <a:t>方法</a:t>
            </a:r>
            <a:r>
              <a:rPr kumimoji="1" lang="zh-CN" altLang="en-US" dirty="0">
                <a:solidFill>
                  <a:srgbClr val="005DA2"/>
                </a:solidFill>
                <a:latin typeface="微软雅黑" panose="020B0503020204020204" pitchFamily="34" charset="-122"/>
                <a:ea typeface="微软雅黑" panose="020B0503020204020204" pitchFamily="34" charset="-122"/>
              </a:rPr>
              <a:t>的集合</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31E55D1-4643-53BC-C352-119C30A7512D}"/>
              </a:ext>
            </a:extLst>
          </p:cNvPr>
          <p:cNvSpPr txBox="1"/>
          <p:nvPr/>
        </p:nvSpPr>
        <p:spPr>
          <a:xfrm>
            <a:off x="2483768" y="2628371"/>
            <a:ext cx="1689758" cy="338554"/>
          </a:xfrm>
          <a:prstGeom prst="rect">
            <a:avLst/>
          </a:prstGeom>
          <a:noFill/>
        </p:spPr>
        <p:txBody>
          <a:bodyPr wrap="none" rtlCol="0">
            <a:spAutoFit/>
          </a:bodyPr>
          <a:lstStyle/>
          <a:p>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Object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Monitor</a:t>
            </a:r>
            <a:endPar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FD57647-8E60-3571-A4A8-C78D28BB529A}"/>
              </a:ext>
            </a:extLst>
          </p:cNvPr>
          <p:cNvSpPr txBox="1"/>
          <p:nvPr/>
        </p:nvSpPr>
        <p:spPr>
          <a:xfrm>
            <a:off x="2483768" y="3874516"/>
            <a:ext cx="1779141" cy="338554"/>
          </a:xfrm>
          <a:prstGeom prst="rect">
            <a:avLst/>
          </a:prstGeom>
          <a:noFill/>
        </p:spPr>
        <p:txBody>
          <a:bodyPr wrap="none" rtlCol="0">
            <a:spAutoFit/>
          </a:bodyPr>
          <a:lstStyle/>
          <a:p>
            <a:r>
              <a:rPr kumimoji="1"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Object</a:t>
            </a:r>
            <a:r>
              <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NetWork</a:t>
            </a:r>
            <a:endParaRPr kumimoji="1"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右大括号 6">
            <a:extLst>
              <a:ext uri="{FF2B5EF4-FFF2-40B4-BE49-F238E27FC236}">
                <a16:creationId xmlns:a16="http://schemas.microsoft.com/office/drawing/2014/main" id="{2DDFF6B1-0F00-27F4-6AD9-33A75FE01D5A}"/>
              </a:ext>
            </a:extLst>
          </p:cNvPr>
          <p:cNvSpPr/>
          <p:nvPr/>
        </p:nvSpPr>
        <p:spPr>
          <a:xfrm>
            <a:off x="4355976" y="2797648"/>
            <a:ext cx="216024" cy="1289905"/>
          </a:xfrm>
          <a:prstGeom prst="rightBrace">
            <a:avLst>
              <a:gd name="adj1" fmla="val 75168"/>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DC2DF3B5-5B2E-3D3C-D0ED-187D6BC105FD}"/>
              </a:ext>
            </a:extLst>
          </p:cNvPr>
          <p:cNvSpPr txBox="1"/>
          <p:nvPr/>
        </p:nvSpPr>
        <p:spPr>
          <a:xfrm>
            <a:off x="4593014" y="3266569"/>
            <a:ext cx="1131114"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抽象事物</a:t>
            </a:r>
          </a:p>
        </p:txBody>
      </p:sp>
      <p:pic>
        <p:nvPicPr>
          <p:cNvPr id="1026" name="Picture 2" descr="百度智能监控场景下的HBase实践_大数据_张洋洋_InfoQ精选文章">
            <a:extLst>
              <a:ext uri="{FF2B5EF4-FFF2-40B4-BE49-F238E27FC236}">
                <a16:creationId xmlns:a16="http://schemas.microsoft.com/office/drawing/2014/main" id="{4FC67458-BB35-BB22-C6BC-B2328C92E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327234"/>
            <a:ext cx="1492126" cy="10428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ional Networking: Not Just Collecting Contacts | Drexel LeBow">
            <a:extLst>
              <a:ext uri="{FF2B5EF4-FFF2-40B4-BE49-F238E27FC236}">
                <a16:creationId xmlns:a16="http://schemas.microsoft.com/office/drawing/2014/main" id="{CB58247C-1710-26BE-DE80-8A439133B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545" y="3539334"/>
            <a:ext cx="1492126" cy="97663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D077B86-B887-0960-C431-5AEBE992D332}"/>
              </a:ext>
            </a:extLst>
          </p:cNvPr>
          <p:cNvSpPr txBox="1"/>
          <p:nvPr/>
        </p:nvSpPr>
        <p:spPr>
          <a:xfrm>
            <a:off x="5652120" y="2569231"/>
            <a:ext cx="2664296" cy="646331"/>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数据：</a:t>
            </a:r>
            <a:r>
              <a:rPr lang="en-US" altLang="zh-CN" dirty="0">
                <a:latin typeface="Microsoft YaHei" panose="020B0503020204020204" pitchFamily="34" charset="-122"/>
                <a:ea typeface="Microsoft YaHei" panose="020B0503020204020204" pitchFamily="34" charset="-122"/>
              </a:rPr>
              <a:t>datapoints</a:t>
            </a:r>
          </a:p>
          <a:p>
            <a:r>
              <a:rPr lang="zh-CN" altLang="en-US" dirty="0">
                <a:latin typeface="Microsoft YaHei" panose="020B0503020204020204" pitchFamily="34" charset="-122"/>
                <a:ea typeface="Microsoft YaHei" panose="020B0503020204020204" pitchFamily="34" charset="-122"/>
              </a:rPr>
              <a:t>方法：</a:t>
            </a:r>
            <a:r>
              <a:rPr lang="en-US" altLang="zh-CN" dirty="0">
                <a:latin typeface="Microsoft YaHei" panose="020B0503020204020204" pitchFamily="34" charset="-122"/>
                <a:ea typeface="Microsoft YaHei" panose="020B0503020204020204" pitchFamily="34" charset="-122"/>
              </a:rPr>
              <a:t>start/stop</a:t>
            </a:r>
            <a:endParaRPr lang="zh-CN" altLang="en-US"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0F82CA5C-D2E3-FA95-9854-7FE16217D0A5}"/>
              </a:ext>
            </a:extLst>
          </p:cNvPr>
          <p:cNvSpPr txBox="1"/>
          <p:nvPr/>
        </p:nvSpPr>
        <p:spPr>
          <a:xfrm>
            <a:off x="5652120" y="3576761"/>
            <a:ext cx="2664296" cy="646331"/>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数据：</a:t>
            </a:r>
            <a:r>
              <a:rPr lang="en-US" altLang="zh-CN" dirty="0">
                <a:latin typeface="Microsoft YaHei" panose="020B0503020204020204" pitchFamily="34" charset="-122"/>
                <a:ea typeface="Microsoft YaHei" panose="020B0503020204020204" pitchFamily="34" charset="-122"/>
              </a:rPr>
              <a:t>nodes</a:t>
            </a:r>
          </a:p>
          <a:p>
            <a:r>
              <a:rPr lang="zh-CN" altLang="en-US" dirty="0">
                <a:latin typeface="Microsoft YaHei" panose="020B0503020204020204" pitchFamily="34" charset="-122"/>
                <a:ea typeface="Microsoft YaHei" panose="020B0503020204020204" pitchFamily="34" charset="-122"/>
              </a:rPr>
              <a:t>方法：</a:t>
            </a:r>
            <a:r>
              <a:rPr lang="en-US" altLang="zh-CN" dirty="0">
                <a:latin typeface="Microsoft YaHei" panose="020B0503020204020204" pitchFamily="34" charset="-122"/>
                <a:ea typeface="Microsoft YaHei" panose="020B0503020204020204" pitchFamily="34" charset="-122"/>
              </a:rPr>
              <a:t>inference</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8225629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0B509D3A-2DCD-DC75-4AB2-3484317AF207}"/>
              </a:ext>
            </a:extLst>
          </p:cNvPr>
          <p:cNvGrpSpPr/>
          <p:nvPr/>
        </p:nvGrpSpPr>
        <p:grpSpPr>
          <a:xfrm>
            <a:off x="755576" y="987574"/>
            <a:ext cx="2808312" cy="3555606"/>
            <a:chOff x="5813482" y="1421168"/>
            <a:chExt cx="2808312" cy="1371065"/>
          </a:xfrm>
          <a:solidFill>
            <a:schemeClr val="accent2">
              <a:lumMod val="20000"/>
              <a:lumOff val="80000"/>
            </a:schemeClr>
          </a:solidFill>
        </p:grpSpPr>
        <p:sp>
          <p:nvSpPr>
            <p:cNvPr id="3" name="矩形 2">
              <a:extLst>
                <a:ext uri="{FF2B5EF4-FFF2-40B4-BE49-F238E27FC236}">
                  <a16:creationId xmlns:a16="http://schemas.microsoft.com/office/drawing/2014/main" id="{0F834B4A-913B-C79B-58A5-D82CE1F77228}"/>
                </a:ext>
              </a:extLst>
            </p:cNvPr>
            <p:cNvSpPr/>
            <p:nvPr/>
          </p:nvSpPr>
          <p:spPr>
            <a:xfrm>
              <a:off x="5813482" y="1421168"/>
              <a:ext cx="2808312" cy="137106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37B00C53-2480-B629-3E23-08CC37540C6E}"/>
                </a:ext>
              </a:extLst>
            </p:cNvPr>
            <p:cNvSpPr txBox="1"/>
            <p:nvPr/>
          </p:nvSpPr>
          <p:spPr>
            <a:xfrm>
              <a:off x="5908429" y="1475473"/>
              <a:ext cx="2713365" cy="1115598"/>
            </a:xfrm>
            <a:prstGeom prst="rect">
              <a:avLst/>
            </a:prstGeom>
            <a:grpFill/>
          </p:spPr>
          <p:txBody>
            <a:bodyPr wrap="square" rtlCol="0">
              <a:spAutoFit/>
            </a:bodyPr>
            <a:lstStyle/>
            <a:p>
              <a:r>
                <a:rPr lang="en-US" altLang="zh-CN" sz="1400" dirty="0">
                  <a:solidFill>
                    <a:srgbClr val="005DA2"/>
                  </a:solidFill>
                  <a:latin typeface="微软雅黑" panose="020B0503020204020204" pitchFamily="34" charset="-122"/>
                  <a:ea typeface="微软雅黑" panose="020B0503020204020204" pitchFamily="34" charset="-122"/>
                </a:rPr>
                <a:t>//</a:t>
              </a:r>
              <a:r>
                <a:rPr lang="zh-CN" altLang="en-US" sz="1400" dirty="0">
                  <a:solidFill>
                    <a:srgbClr val="005DA2"/>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C</a:t>
              </a:r>
              <a:r>
                <a:rPr lang="zh-CN" altLang="en-US" sz="1400" dirty="0">
                  <a:solidFill>
                    <a:srgbClr val="005DA2"/>
                  </a:solidFill>
                  <a:latin typeface="微软雅黑" panose="020B0503020204020204" pitchFamily="34" charset="-122"/>
                  <a:ea typeface="微软雅黑" panose="020B0503020204020204" pitchFamily="34" charset="-122"/>
                </a:rPr>
                <a:t>代码示例</a:t>
              </a:r>
              <a:endParaRPr lang="en-US" altLang="zh-CN" sz="1400" dirty="0">
                <a:solidFill>
                  <a:srgbClr val="005DA2"/>
                </a:solidFill>
                <a:latin typeface="微软雅黑" panose="020B0503020204020204" pitchFamily="34" charset="-122"/>
                <a:ea typeface="微软雅黑" panose="020B0503020204020204" pitchFamily="34" charset="-122"/>
              </a:endParaRPr>
            </a:p>
            <a:p>
              <a:r>
                <a:rPr lang="en-US" altLang="zh-CN" sz="1400" dirty="0">
                  <a:solidFill>
                    <a:srgbClr val="005DA2"/>
                  </a:solidFill>
                  <a:latin typeface="微软雅黑" panose="020B0503020204020204" pitchFamily="34" charset="-122"/>
                  <a:ea typeface="微软雅黑" panose="020B0503020204020204" pitchFamily="34" charset="-122"/>
                </a:rPr>
                <a:t>struct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Cat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int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age;</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int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weight;</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400" dirty="0">
                  <a:solidFill>
                    <a:srgbClr val="005DA2"/>
                  </a:solidFill>
                  <a:latin typeface="微软雅黑" panose="020B0503020204020204" pitchFamily="34" charset="-122"/>
                  <a:ea typeface="微软雅黑" panose="020B0503020204020204" pitchFamily="34" charset="-122"/>
                </a:rPr>
                <a:t>void</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run(const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Cat&amp;</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rgbClr val="005DA2"/>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a:t>
              </a:r>
              <a:r>
                <a:rPr lang="zh-CN" altLang="en-US" sz="1400" dirty="0">
                  <a:solidFill>
                    <a:srgbClr val="005DA2"/>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Code</a:t>
              </a:r>
              <a:r>
                <a:rPr lang="zh-CN" altLang="en-US" sz="1400" dirty="0">
                  <a:solidFill>
                    <a:srgbClr val="005DA2"/>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for</a:t>
              </a:r>
              <a:r>
                <a:rPr lang="zh-CN" altLang="en-US" sz="1400" dirty="0">
                  <a:solidFill>
                    <a:srgbClr val="005DA2"/>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run</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400" dirty="0">
                  <a:solidFill>
                    <a:srgbClr val="005DA2"/>
                  </a:solidFill>
                  <a:latin typeface="微软雅黑" panose="020B0503020204020204" pitchFamily="34" charset="-122"/>
                  <a:ea typeface="微软雅黑" panose="020B0503020204020204" pitchFamily="34" charset="-122"/>
                </a:rPr>
                <a:t>void</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sleep(const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Cat&amp;</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rgbClr val="005DA2"/>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a:t>
              </a:r>
              <a:r>
                <a:rPr lang="zh-CN" altLang="en-US" sz="1400" dirty="0">
                  <a:solidFill>
                    <a:srgbClr val="005DA2"/>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Code</a:t>
              </a:r>
              <a:r>
                <a:rPr lang="zh-CN" altLang="en-US" sz="1400" dirty="0">
                  <a:solidFill>
                    <a:srgbClr val="005DA2"/>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for</a:t>
              </a:r>
              <a:r>
                <a:rPr lang="zh-CN" altLang="en-US" sz="1400" dirty="0">
                  <a:solidFill>
                    <a:srgbClr val="005DA2"/>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sleep</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grpSp>
        <p:nvGrpSpPr>
          <p:cNvPr id="13" name="组合 12">
            <a:extLst>
              <a:ext uri="{FF2B5EF4-FFF2-40B4-BE49-F238E27FC236}">
                <a16:creationId xmlns:a16="http://schemas.microsoft.com/office/drawing/2014/main" id="{4D1258C3-DD78-63C4-8070-0DD7B44DD101}"/>
              </a:ext>
            </a:extLst>
          </p:cNvPr>
          <p:cNvGrpSpPr/>
          <p:nvPr/>
        </p:nvGrpSpPr>
        <p:grpSpPr>
          <a:xfrm>
            <a:off x="4716016" y="987574"/>
            <a:ext cx="2808312" cy="3555606"/>
            <a:chOff x="5813482" y="1421168"/>
            <a:chExt cx="2808312" cy="1371065"/>
          </a:xfrm>
          <a:solidFill>
            <a:schemeClr val="accent2">
              <a:lumMod val="20000"/>
              <a:lumOff val="80000"/>
            </a:schemeClr>
          </a:solidFill>
        </p:grpSpPr>
        <p:sp>
          <p:nvSpPr>
            <p:cNvPr id="14" name="矩形 13">
              <a:extLst>
                <a:ext uri="{FF2B5EF4-FFF2-40B4-BE49-F238E27FC236}">
                  <a16:creationId xmlns:a16="http://schemas.microsoft.com/office/drawing/2014/main" id="{37198E48-A5EF-3EBA-0C28-D26966A8468C}"/>
                </a:ext>
              </a:extLst>
            </p:cNvPr>
            <p:cNvSpPr/>
            <p:nvPr/>
          </p:nvSpPr>
          <p:spPr>
            <a:xfrm>
              <a:off x="5813482" y="1421168"/>
              <a:ext cx="2808312" cy="137106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47321906-1364-4978-A069-ADE087646487}"/>
                </a:ext>
              </a:extLst>
            </p:cNvPr>
            <p:cNvSpPr txBox="1"/>
            <p:nvPr/>
          </p:nvSpPr>
          <p:spPr>
            <a:xfrm>
              <a:off x="5908429" y="1475473"/>
              <a:ext cx="2713365" cy="1115598"/>
            </a:xfrm>
            <a:prstGeom prst="rect">
              <a:avLst/>
            </a:prstGeom>
            <a:grpFill/>
          </p:spPr>
          <p:txBody>
            <a:bodyPr wrap="square" rtlCol="0">
              <a:spAutoFit/>
            </a:bodyPr>
            <a:lstStyle/>
            <a:p>
              <a:r>
                <a:rPr lang="en-US" altLang="zh-CN" sz="1400" dirty="0">
                  <a:solidFill>
                    <a:srgbClr val="005DA2"/>
                  </a:solidFill>
                  <a:latin typeface="微软雅黑" panose="020B0503020204020204" pitchFamily="34" charset="-122"/>
                  <a:ea typeface="微软雅黑" panose="020B0503020204020204" pitchFamily="34" charset="-122"/>
                </a:rPr>
                <a:t>//</a:t>
              </a:r>
              <a:r>
                <a:rPr lang="zh-CN" altLang="en-US" sz="1400" dirty="0">
                  <a:solidFill>
                    <a:srgbClr val="005DA2"/>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C++</a:t>
              </a:r>
              <a:r>
                <a:rPr lang="zh-CN" altLang="en-US" sz="1400" dirty="0">
                  <a:solidFill>
                    <a:srgbClr val="005DA2"/>
                  </a:solidFill>
                  <a:latin typeface="微软雅黑" panose="020B0503020204020204" pitchFamily="34" charset="-122"/>
                  <a:ea typeface="微软雅黑" panose="020B0503020204020204" pitchFamily="34" charset="-122"/>
                </a:rPr>
                <a:t>代码示例</a:t>
              </a:r>
              <a:endParaRPr lang="en-US" altLang="zh-CN" sz="1400" dirty="0">
                <a:solidFill>
                  <a:srgbClr val="005DA2"/>
                </a:solidFill>
                <a:latin typeface="微软雅黑" panose="020B0503020204020204" pitchFamily="34" charset="-122"/>
                <a:ea typeface="微软雅黑" panose="020B0503020204020204" pitchFamily="34" charset="-122"/>
              </a:endParaRPr>
            </a:p>
            <a:p>
              <a:r>
                <a:rPr lang="en-US" altLang="zh-CN" sz="1400" dirty="0">
                  <a:solidFill>
                    <a:srgbClr val="005DA2"/>
                  </a:solidFill>
                  <a:latin typeface="微软雅黑" panose="020B0503020204020204" pitchFamily="34" charset="-122"/>
                  <a:ea typeface="微软雅黑" panose="020B0503020204020204" pitchFamily="34" charset="-122"/>
                </a:rPr>
                <a:t>class</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Cat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en-US" altLang="zh-CN" sz="1400" dirty="0">
                  <a:solidFill>
                    <a:srgbClr val="005DA2"/>
                  </a:solidFill>
                  <a:latin typeface="微软雅黑" panose="020B0503020204020204" pitchFamily="34" charset="-122"/>
                  <a:ea typeface="微软雅黑" panose="020B0503020204020204" pitchFamily="34" charset="-122"/>
                </a:rPr>
                <a:t>public</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Cat(int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age,</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int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weight);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 </a:t>
              </a:r>
              <a:r>
                <a:rPr lang="zh-CN" altLang="en-US" sz="1400" dirty="0">
                  <a:solidFill>
                    <a:srgbClr val="005DA2"/>
                  </a:solidFill>
                  <a:latin typeface="微软雅黑" panose="020B0503020204020204" pitchFamily="34" charset="-122"/>
                  <a:ea typeface="微软雅黑" panose="020B0503020204020204" pitchFamily="34" charset="-122"/>
                </a:rPr>
                <a:t>成员函数</a:t>
              </a:r>
              <a:endParaRPr lang="en-US" altLang="zh-CN" sz="1400" dirty="0">
                <a:solidFill>
                  <a:srgbClr val="005DA2"/>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Run();</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Sleep();</a:t>
              </a:r>
            </a:p>
            <a:p>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400" dirty="0">
                  <a:solidFill>
                    <a:srgbClr val="005DA2"/>
                  </a:solidFill>
                  <a:latin typeface="微软雅黑" panose="020B0503020204020204" pitchFamily="34" charset="-122"/>
                  <a:ea typeface="微软雅黑" panose="020B0503020204020204" pitchFamily="34" charset="-122"/>
                </a:rPr>
                <a:t>private</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int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age_;</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int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weight_;</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8673891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01</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3250"/>
          </a:xfrm>
          <a:prstGeom prst="rect">
            <a:avLst/>
          </a:prstGeom>
          <a:noFill/>
        </p:spPr>
        <p:txBody>
          <a:bodyPr wrap="square" lIns="68584" tIns="34291" rIns="68584" bIns="34291" rtlCol="0">
            <a:spAutoFit/>
          </a:bodyPr>
          <a:lstStyle/>
          <a:p>
            <a:r>
              <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语言概述</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4186312" cy="315473"/>
          </a:xfrm>
          <a:prstGeom prst="rect">
            <a:avLst/>
          </a:prstGeom>
          <a:noFill/>
        </p:spPr>
        <p:txBody>
          <a:bodyPr wrap="square" lIns="68584" tIns="34291" rIns="68584" bIns="34291" rtlCol="0">
            <a:spAutoFit/>
          </a:bodyPr>
          <a:lstStyle/>
          <a:p>
            <a:pPr eaLnBrk="0" hangingPunct="0"/>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语言简介与面向对象的基本概念</a:t>
            </a:r>
          </a:p>
        </p:txBody>
      </p:sp>
      <p:grpSp>
        <p:nvGrpSpPr>
          <p:cNvPr id="7" name="组合 6"/>
          <p:cNvGrpSpPr/>
          <p:nvPr/>
        </p:nvGrpSpPr>
        <p:grpSpPr>
          <a:xfrm>
            <a:off x="5940152" y="1274820"/>
            <a:ext cx="432048" cy="432834"/>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 name="组合 5"/>
          <p:cNvGrpSpPr/>
          <p:nvPr/>
        </p:nvGrpSpPr>
        <p:grpSpPr>
          <a:xfrm>
            <a:off x="4644008" y="1275213"/>
            <a:ext cx="432048" cy="432048"/>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 name="组合 8"/>
          <p:cNvGrpSpPr/>
          <p:nvPr/>
        </p:nvGrpSpPr>
        <p:grpSpPr>
          <a:xfrm>
            <a:off x="5292080" y="1274820"/>
            <a:ext cx="432833" cy="432834"/>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 name="组合 3"/>
          <p:cNvGrpSpPr/>
          <p:nvPr/>
        </p:nvGrpSpPr>
        <p:grpSpPr>
          <a:xfrm>
            <a:off x="3347864" y="1274820"/>
            <a:ext cx="432833" cy="432834"/>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 name="组合 4"/>
          <p:cNvGrpSpPr/>
          <p:nvPr/>
        </p:nvGrpSpPr>
        <p:grpSpPr>
          <a:xfrm>
            <a:off x="3995936" y="1274820"/>
            <a:ext cx="432833" cy="432834"/>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BEF58DC-F2EF-2125-8580-ABD95EBE6B0F}"/>
              </a:ext>
            </a:extLst>
          </p:cNvPr>
          <p:cNvSpPr txBox="1"/>
          <p:nvPr/>
        </p:nvSpPr>
        <p:spPr>
          <a:xfrm>
            <a:off x="611561" y="843558"/>
            <a:ext cx="7992888" cy="874407"/>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面向对象编程方式通过对数据和方法的封装，方便函数、变量的管理，优化代码的结构，提高工程项目的可读性和可维护性。</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F4F03D6-2F8B-0B6C-06E4-3BC25A37F203}"/>
              </a:ext>
            </a:extLst>
          </p:cNvPr>
          <p:cNvSpPr txBox="1"/>
          <p:nvPr/>
        </p:nvSpPr>
        <p:spPr>
          <a:xfrm>
            <a:off x="575556" y="1697343"/>
            <a:ext cx="7992888" cy="29978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引入如下概念：</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对象（</a:t>
            </a:r>
            <a:r>
              <a:rPr kumimoji="1" lang="en-US" altLang="zh-CN" dirty="0">
                <a:solidFill>
                  <a:srgbClr val="005DA2"/>
                </a:solidFill>
                <a:latin typeface="微软雅黑" panose="020B0503020204020204" pitchFamily="34" charset="-122"/>
                <a:ea typeface="微软雅黑" panose="020B0503020204020204" pitchFamily="34" charset="-122"/>
              </a:rPr>
              <a:t>object</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类（</a:t>
            </a:r>
            <a:r>
              <a:rPr kumimoji="1" lang="en-US" altLang="zh-CN" dirty="0">
                <a:solidFill>
                  <a:srgbClr val="005DA2"/>
                </a:solidFill>
                <a:latin typeface="微软雅黑" panose="020B0503020204020204" pitchFamily="34" charset="-122"/>
                <a:ea typeface="微软雅黑" panose="020B0503020204020204" pitchFamily="34" charset="-122"/>
              </a:rPr>
              <a:t>class</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抽象（</a:t>
            </a:r>
            <a:r>
              <a:rPr kumimoji="1" lang="en-US" altLang="zh-CN" dirty="0">
                <a:solidFill>
                  <a:srgbClr val="005DA2"/>
                </a:solidFill>
                <a:latin typeface="微软雅黑" panose="020B0503020204020204" pitchFamily="34" charset="-122"/>
                <a:ea typeface="微软雅黑" panose="020B0503020204020204" pitchFamily="34" charset="-122"/>
              </a:rPr>
              <a:t>abstraction</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封装（</a:t>
            </a:r>
            <a:r>
              <a:rPr kumimoji="1" lang="en-US" altLang="zh-CN" dirty="0">
                <a:solidFill>
                  <a:srgbClr val="005DA2"/>
                </a:solidFill>
                <a:latin typeface="微软雅黑" panose="020B0503020204020204" pitchFamily="34" charset="-122"/>
                <a:ea typeface="微软雅黑" panose="020B0503020204020204" pitchFamily="34" charset="-122"/>
              </a:rPr>
              <a:t>encapsulation</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继承（</a:t>
            </a:r>
            <a:r>
              <a:rPr kumimoji="1" lang="en-US" altLang="zh-CN" dirty="0">
                <a:solidFill>
                  <a:srgbClr val="005DA2"/>
                </a:solidFill>
                <a:latin typeface="微软雅黑" panose="020B0503020204020204" pitchFamily="34" charset="-122"/>
                <a:ea typeface="微软雅黑" panose="020B0503020204020204" pitchFamily="34" charset="-122"/>
              </a:rPr>
              <a:t>inheritance</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多态（</a:t>
            </a:r>
            <a:r>
              <a:rPr kumimoji="1" lang="en" altLang="zh-CN" dirty="0">
                <a:solidFill>
                  <a:srgbClr val="005DA2"/>
                </a:solidFill>
                <a:latin typeface="微软雅黑" panose="020B0503020204020204" pitchFamily="34" charset="-122"/>
                <a:ea typeface="微软雅黑" panose="020B0503020204020204" pitchFamily="34" charset="-122"/>
              </a:rPr>
              <a:t>Polymorphism</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662500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BEF58DC-F2EF-2125-8580-ABD95EBE6B0F}"/>
              </a:ext>
            </a:extLst>
          </p:cNvPr>
          <p:cNvSpPr txBox="1"/>
          <p:nvPr/>
        </p:nvSpPr>
        <p:spPr>
          <a:xfrm>
            <a:off x="611561" y="843558"/>
            <a:ext cx="7992888" cy="874407"/>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对象（</a:t>
            </a:r>
            <a:r>
              <a:rPr kumimoji="1" lang="en-US" altLang="zh-CN" dirty="0">
                <a:solidFill>
                  <a:srgbClr val="005DA2"/>
                </a:solidFill>
                <a:latin typeface="微软雅黑" panose="020B0503020204020204" pitchFamily="34" charset="-122"/>
                <a:ea typeface="微软雅黑" panose="020B0503020204020204" pitchFamily="34" charset="-122"/>
              </a:rPr>
              <a:t>Object</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7FB6F19-81CF-2F7B-2C03-2A4A5696B923}"/>
              </a:ext>
            </a:extLst>
          </p:cNvPr>
          <p:cNvSpPr txBox="1"/>
          <p:nvPr/>
        </p:nvSpPr>
        <p:spPr>
          <a:xfrm>
            <a:off x="611561" y="2132206"/>
            <a:ext cx="4572000" cy="879087"/>
          </a:xfrm>
          <a:prstGeom prst="rect">
            <a:avLst/>
          </a:prstGeom>
          <a:noFill/>
        </p:spPr>
        <p:txBody>
          <a:bodyPr wrap="square">
            <a:spAutoFit/>
          </a:bodyPr>
          <a:lstStyle/>
          <a:p>
            <a:pPr>
              <a:lnSpc>
                <a:spcPct val="150000"/>
              </a:lnSpc>
            </a:pP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描述客观世界中一个具体或抽象的实体</a:t>
            </a:r>
            <a:endPar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对应程序运行过程中内存中的一个数据结构</a:t>
            </a:r>
            <a:endParaRPr lang="zh-CN" altLang="en-US" dirty="0">
              <a:solidFill>
                <a:schemeClr val="tx1">
                  <a:lumMod val="85000"/>
                  <a:lumOff val="15000"/>
                </a:schemeClr>
              </a:solidFill>
            </a:endParaRPr>
          </a:p>
        </p:txBody>
      </p:sp>
      <p:pic>
        <p:nvPicPr>
          <p:cNvPr id="6" name="图片 5">
            <a:extLst>
              <a:ext uri="{FF2B5EF4-FFF2-40B4-BE49-F238E27FC236}">
                <a16:creationId xmlns:a16="http://schemas.microsoft.com/office/drawing/2014/main" id="{3ACC9834-0CCA-8A25-B5A8-DEA3DDCB62AF}"/>
              </a:ext>
            </a:extLst>
          </p:cNvPr>
          <p:cNvPicPr>
            <a:picLocks noChangeAspect="1"/>
          </p:cNvPicPr>
          <p:nvPr/>
        </p:nvPicPr>
        <p:blipFill>
          <a:blip r:embed="rId3"/>
          <a:stretch>
            <a:fillRect/>
          </a:stretch>
        </p:blipFill>
        <p:spPr>
          <a:xfrm>
            <a:off x="6084168" y="1635646"/>
            <a:ext cx="1800466" cy="2016224"/>
          </a:xfrm>
          <a:prstGeom prst="rect">
            <a:avLst/>
          </a:prstGeom>
        </p:spPr>
      </p:pic>
    </p:spTree>
    <p:extLst>
      <p:ext uri="{BB962C8B-B14F-4D97-AF65-F5344CB8AC3E}">
        <p14:creationId xmlns:p14="http://schemas.microsoft.com/office/powerpoint/2010/main" val="38575263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BEF58DC-F2EF-2125-8580-ABD95EBE6B0F}"/>
              </a:ext>
            </a:extLst>
          </p:cNvPr>
          <p:cNvSpPr txBox="1"/>
          <p:nvPr/>
        </p:nvSpPr>
        <p:spPr>
          <a:xfrm>
            <a:off x="611561" y="843558"/>
            <a:ext cx="7992888" cy="874407"/>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类（</a:t>
            </a:r>
            <a:r>
              <a:rPr kumimoji="1" lang="en-US" altLang="zh-CN" dirty="0">
                <a:solidFill>
                  <a:srgbClr val="005DA2"/>
                </a:solidFill>
                <a:latin typeface="微软雅黑" panose="020B0503020204020204" pitchFamily="34" charset="-122"/>
                <a:ea typeface="微软雅黑" panose="020B0503020204020204" pitchFamily="34" charset="-122"/>
              </a:rPr>
              <a:t>Class</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7FB6F19-81CF-2F7B-2C03-2A4A5696B923}"/>
              </a:ext>
            </a:extLst>
          </p:cNvPr>
          <p:cNvSpPr txBox="1"/>
          <p:nvPr/>
        </p:nvSpPr>
        <p:spPr>
          <a:xfrm>
            <a:off x="611560" y="1508959"/>
            <a:ext cx="7632847" cy="1294585"/>
          </a:xfrm>
          <a:prstGeom prst="rect">
            <a:avLst/>
          </a:prstGeom>
          <a:noFill/>
        </p:spPr>
        <p:txBody>
          <a:bodyPr wrap="square">
            <a:spAutoFit/>
          </a:bodyPr>
          <a:lstStyle/>
          <a:p>
            <a:pPr>
              <a:lnSpc>
                <a:spcPct val="150000"/>
              </a:lnSpc>
            </a:pP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用户自定义的一个</a:t>
            </a:r>
            <a:r>
              <a:rPr kumimoji="1" lang="zh-CN" altLang="en-US" dirty="0">
                <a:solidFill>
                  <a:srgbClr val="C00000"/>
                </a:solidFill>
                <a:latin typeface="微软雅黑" panose="020B0503020204020204" pitchFamily="34" charset="-122"/>
                <a:ea typeface="微软雅黑" panose="020B0503020204020204" pitchFamily="34" charset="-122"/>
              </a:rPr>
              <a:t>数据类型</a:t>
            </a: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，类包含成员变量和成员函数，从而实现对数据和方法的</a:t>
            </a:r>
            <a:r>
              <a:rPr kumimoji="1" lang="zh-CN" altLang="en-US">
                <a:solidFill>
                  <a:schemeClr val="tx1">
                    <a:lumMod val="85000"/>
                    <a:lumOff val="15000"/>
                  </a:schemeClr>
                </a:solidFill>
                <a:latin typeface="微软雅黑" panose="020B0503020204020204" pitchFamily="34" charset="-122"/>
                <a:ea typeface="微软雅黑" panose="020B0503020204020204" pitchFamily="34" charset="-122"/>
              </a:rPr>
              <a:t>封装。程序运行</a:t>
            </a: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过程中根据用户对类的定义生成内存中的对象。</a:t>
            </a:r>
            <a:r>
              <a:rPr kumimoji="1" lang="zh-CN" altLang="en-US" dirty="0">
                <a:solidFill>
                  <a:srgbClr val="C00000"/>
                </a:solidFill>
                <a:latin typeface="微软雅黑" panose="020B0503020204020204" pitchFamily="34" charset="-122"/>
                <a:ea typeface="微软雅黑" panose="020B0503020204020204" pitchFamily="34" charset="-122"/>
              </a:rPr>
              <a:t>类好比一个模板，而对象是用该模板生成的实例</a:t>
            </a:r>
            <a:endParaRPr lang="zh-CN" altLang="en-US" dirty="0">
              <a:solidFill>
                <a:srgbClr val="C00000"/>
              </a:solidFill>
            </a:endParaRPr>
          </a:p>
        </p:txBody>
      </p:sp>
      <p:pic>
        <p:nvPicPr>
          <p:cNvPr id="5122" name="Picture 2" descr="越野汽车示意图或suv 汽车蓝图。矢量插图。公路车辆的轮廓。商用车模板矢量。查看前面, 后面, 侧面, 顶部插画-正版商用图片11iqre-摄图新视界">
            <a:extLst>
              <a:ext uri="{FF2B5EF4-FFF2-40B4-BE49-F238E27FC236}">
                <a16:creationId xmlns:a16="http://schemas.microsoft.com/office/drawing/2014/main" id="{2D6DA937-4F1F-C64E-1163-70BECE39C8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363838"/>
            <a:ext cx="2186506" cy="14743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B9AB561-5478-3A85-CC0B-5050CA782E2E}"/>
              </a:ext>
            </a:extLst>
          </p:cNvPr>
          <p:cNvSpPr txBox="1"/>
          <p:nvPr/>
        </p:nvSpPr>
        <p:spPr>
          <a:xfrm>
            <a:off x="1115616" y="3086839"/>
            <a:ext cx="1107996" cy="276999"/>
          </a:xfrm>
          <a:prstGeom prst="rect">
            <a:avLst/>
          </a:prstGeom>
          <a:noFill/>
        </p:spPr>
        <p:txBody>
          <a:bodyPr wrap="none" rtlCol="0">
            <a:spAutoFit/>
          </a:bodyPr>
          <a:lstStyle/>
          <a:p>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类：汽车蓝图</a:t>
            </a:r>
          </a:p>
        </p:txBody>
      </p:sp>
      <p:pic>
        <p:nvPicPr>
          <p:cNvPr id="5124" name="Picture 4" descr="蓝图”还是“烂图”，岚图汽车有未来吗？_易车">
            <a:extLst>
              <a:ext uri="{FF2B5EF4-FFF2-40B4-BE49-F238E27FC236}">
                <a16:creationId xmlns:a16="http://schemas.microsoft.com/office/drawing/2014/main" id="{CB5DFC97-1FA2-92F1-BCFE-486BD8C399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614" y="3498698"/>
            <a:ext cx="1789945" cy="119329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07F1603-F187-8E50-44E3-B487ECDBB482}"/>
              </a:ext>
            </a:extLst>
          </p:cNvPr>
          <p:cNvSpPr txBox="1"/>
          <p:nvPr/>
        </p:nvSpPr>
        <p:spPr>
          <a:xfrm>
            <a:off x="3302122" y="3086839"/>
            <a:ext cx="1877437" cy="276999"/>
          </a:xfrm>
          <a:prstGeom prst="rect">
            <a:avLst/>
          </a:prstGeom>
          <a:noFill/>
        </p:spPr>
        <p:txBody>
          <a:bodyPr wrap="none" rtlCol="0">
            <a:spAutoFit/>
          </a:bodyPr>
          <a:lstStyle/>
          <a:p>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对象：根据蓝图生成的车</a:t>
            </a:r>
          </a:p>
        </p:txBody>
      </p:sp>
      <p:pic>
        <p:nvPicPr>
          <p:cNvPr id="8" name="Picture 4" descr="蓝图”还是“烂图”，岚图汽车有未来吗？_易车">
            <a:extLst>
              <a:ext uri="{FF2B5EF4-FFF2-40B4-BE49-F238E27FC236}">
                <a16:creationId xmlns:a16="http://schemas.microsoft.com/office/drawing/2014/main" id="{D52C1569-AA2B-90BC-4FCB-643BF16476E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20072" y="3498698"/>
            <a:ext cx="1789945" cy="11932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蓝图”还是“烂图”，岚图汽车有未来吗？_易车">
            <a:extLst>
              <a:ext uri="{FF2B5EF4-FFF2-40B4-BE49-F238E27FC236}">
                <a16:creationId xmlns:a16="http://schemas.microsoft.com/office/drawing/2014/main" id="{BA4CC2D7-ABEF-2179-51DA-99545E80E7A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050530" y="3498698"/>
            <a:ext cx="1789945" cy="1193296"/>
          </a:xfrm>
          <a:prstGeom prst="rect">
            <a:avLst/>
          </a:prstGeom>
          <a:noFill/>
          <a:extLst>
            <a:ext uri="{909E8E84-426E-40DD-AFC4-6F175D3DCCD1}">
              <a14:hiddenFill xmlns:a14="http://schemas.microsoft.com/office/drawing/2010/main">
                <a:solidFill>
                  <a:srgbClr val="FFFFFF"/>
                </a:solidFill>
              </a14:hiddenFill>
            </a:ext>
          </a:extLst>
        </p:spPr>
      </p:pic>
      <p:sp>
        <p:nvSpPr>
          <p:cNvPr id="10" name="圆角矩形 9">
            <a:extLst>
              <a:ext uri="{FF2B5EF4-FFF2-40B4-BE49-F238E27FC236}">
                <a16:creationId xmlns:a16="http://schemas.microsoft.com/office/drawing/2014/main" id="{310F91EB-1E81-56AB-F9E3-F5BE9104DA27}"/>
              </a:ext>
            </a:extLst>
          </p:cNvPr>
          <p:cNvSpPr/>
          <p:nvPr/>
        </p:nvSpPr>
        <p:spPr>
          <a:xfrm>
            <a:off x="3302122" y="3363838"/>
            <a:ext cx="5662366" cy="1474356"/>
          </a:xfrm>
          <a:prstGeom prst="roundRect">
            <a:avLst>
              <a:gd name="adj" fmla="val 485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33408903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BEF58DC-F2EF-2125-8580-ABD95EBE6B0F}"/>
              </a:ext>
            </a:extLst>
          </p:cNvPr>
          <p:cNvSpPr txBox="1"/>
          <p:nvPr/>
        </p:nvSpPr>
        <p:spPr>
          <a:xfrm>
            <a:off x="611561" y="843558"/>
            <a:ext cx="7992888" cy="874407"/>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抽象（</a:t>
            </a:r>
            <a:r>
              <a:rPr kumimoji="1" lang="en-US" altLang="zh-CN" dirty="0">
                <a:solidFill>
                  <a:srgbClr val="005DA2"/>
                </a:solidFill>
                <a:latin typeface="微软雅黑" panose="020B0503020204020204" pitchFamily="34" charset="-122"/>
                <a:ea typeface="微软雅黑" panose="020B0503020204020204" pitchFamily="34" charset="-122"/>
              </a:rPr>
              <a:t>Abstraction</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7FB6F19-81CF-2F7B-2C03-2A4A5696B923}"/>
              </a:ext>
            </a:extLst>
          </p:cNvPr>
          <p:cNvSpPr txBox="1"/>
          <p:nvPr/>
        </p:nvSpPr>
        <p:spPr>
          <a:xfrm>
            <a:off x="611560" y="1563638"/>
            <a:ext cx="7776864" cy="1295868"/>
          </a:xfrm>
          <a:prstGeom prst="rect">
            <a:avLst/>
          </a:prstGeom>
          <a:noFill/>
        </p:spPr>
        <p:txBody>
          <a:bodyPr wrap="square">
            <a:spAutoFit/>
          </a:bodyPr>
          <a:lstStyle/>
          <a:p>
            <a:pPr>
              <a:lnSpc>
                <a:spcPct val="150000"/>
              </a:lnSpc>
            </a:pP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数据抽象指“对象只暴露必要的外部信息，将复杂的内部细节和背景信息隐藏在对象内部”</a:t>
            </a:r>
            <a:endPar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相关概念：接口（类</a:t>
            </a:r>
            <a:r>
              <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函数）</a:t>
            </a:r>
            <a:endParaRPr lang="en-US" altLang="zh-CN" dirty="0">
              <a:solidFill>
                <a:schemeClr val="tx1">
                  <a:lumMod val="85000"/>
                  <a:lumOff val="15000"/>
                </a:schemeClr>
              </a:solidFill>
            </a:endParaRPr>
          </a:p>
        </p:txBody>
      </p:sp>
      <p:pic>
        <p:nvPicPr>
          <p:cNvPr id="1026" name="Picture 2" descr="desktop computer / cartoon vector and illustration, hand drawn style,  isolated on white background. Stock Vector | Adobe Stock">
            <a:extLst>
              <a:ext uri="{FF2B5EF4-FFF2-40B4-BE49-F238E27FC236}">
                <a16:creationId xmlns:a16="http://schemas.microsoft.com/office/drawing/2014/main" id="{9F1C41FD-1B39-457F-B4D5-C56D0F1E25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7698" y="3075806"/>
            <a:ext cx="2020523" cy="168376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57B2A7F-E876-491C-8FA1-AC62AA34AC9B}"/>
              </a:ext>
            </a:extLst>
          </p:cNvPr>
          <p:cNvSpPr txBox="1"/>
          <p:nvPr/>
        </p:nvSpPr>
        <p:spPr>
          <a:xfrm>
            <a:off x="2699792" y="3652978"/>
            <a:ext cx="5400600" cy="369332"/>
          </a:xfrm>
          <a:prstGeom prst="rect">
            <a:avLst/>
          </a:prstGeom>
          <a:noFill/>
        </p:spPr>
        <p:txBody>
          <a:bodyPr wrap="square">
            <a:spAutoFit/>
          </a:bodyPr>
          <a:lstStyle/>
          <a:p>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电脑内部硬件可随意升级，不影响接口的使用方式</a:t>
            </a:r>
            <a:endParaRPr lang="zh-CN" altLang="en-US" dirty="0">
              <a:solidFill>
                <a:schemeClr val="tx1">
                  <a:lumMod val="85000"/>
                  <a:lumOff val="15000"/>
                </a:schemeClr>
              </a:solidFill>
            </a:endParaRPr>
          </a:p>
        </p:txBody>
      </p:sp>
      <p:sp>
        <p:nvSpPr>
          <p:cNvPr id="9" name="文本框 8">
            <a:extLst>
              <a:ext uri="{FF2B5EF4-FFF2-40B4-BE49-F238E27FC236}">
                <a16:creationId xmlns:a16="http://schemas.microsoft.com/office/drawing/2014/main" id="{1301CA3A-42C6-4073-97D2-B32587E5B8D2}"/>
              </a:ext>
            </a:extLst>
          </p:cNvPr>
          <p:cNvSpPr txBox="1"/>
          <p:nvPr/>
        </p:nvSpPr>
        <p:spPr>
          <a:xfrm>
            <a:off x="2699792" y="3256242"/>
            <a:ext cx="3240360" cy="369332"/>
          </a:xfrm>
          <a:prstGeom prst="rect">
            <a:avLst/>
          </a:prstGeom>
          <a:noFill/>
        </p:spPr>
        <p:txBody>
          <a:bodyPr wrap="square">
            <a:spAutoFit/>
          </a:bodyPr>
          <a:lstStyle/>
          <a:p>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接口：键盘、鼠标、显示器</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72695838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BEF58DC-F2EF-2125-8580-ABD95EBE6B0F}"/>
              </a:ext>
            </a:extLst>
          </p:cNvPr>
          <p:cNvSpPr txBox="1"/>
          <p:nvPr/>
        </p:nvSpPr>
        <p:spPr>
          <a:xfrm>
            <a:off x="611561" y="843558"/>
            <a:ext cx="7992888" cy="874407"/>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封装（</a:t>
            </a:r>
            <a:r>
              <a:rPr kumimoji="1" lang="en-US" altLang="zh-CN" dirty="0">
                <a:solidFill>
                  <a:srgbClr val="005DA2"/>
                </a:solidFill>
                <a:latin typeface="微软雅黑" panose="020B0503020204020204" pitchFamily="34" charset="-122"/>
                <a:ea typeface="微软雅黑" panose="020B0503020204020204" pitchFamily="34" charset="-122"/>
              </a:rPr>
              <a:t>Encapsulation</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7FB6F19-81CF-2F7B-2C03-2A4A5696B923}"/>
              </a:ext>
            </a:extLst>
          </p:cNvPr>
          <p:cNvSpPr txBox="1"/>
          <p:nvPr/>
        </p:nvSpPr>
        <p:spPr>
          <a:xfrm>
            <a:off x="611560" y="1563638"/>
            <a:ext cx="4824536" cy="1782347"/>
          </a:xfrm>
          <a:prstGeom prst="rect">
            <a:avLst/>
          </a:prstGeom>
          <a:noFill/>
        </p:spPr>
        <p:txBody>
          <a:bodyPr wrap="square">
            <a:spAutoFit/>
          </a:bodyPr>
          <a:lstStyle/>
          <a:p>
            <a:pPr>
              <a:lnSpc>
                <a:spcPct val="150000"/>
              </a:lnSpc>
              <a:spcAft>
                <a:spcPts val="600"/>
              </a:spcAft>
            </a:pP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封装指将</a:t>
            </a:r>
            <a:r>
              <a:rPr kumimoji="1" lang="zh-CN" altLang="en-US" dirty="0">
                <a:solidFill>
                  <a:srgbClr val="C00000"/>
                </a:solidFill>
                <a:latin typeface="微软雅黑" panose="020B0503020204020204" pitchFamily="34" charset="-122"/>
                <a:ea typeface="微软雅黑" panose="020B0503020204020204" pitchFamily="34" charset="-122"/>
              </a:rPr>
              <a:t>相关联</a:t>
            </a: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的数据和函数绑定在同一实体中，保证数据安全，避免外部使用者对数据的错误修改，提高代码的可读性和安全性。</a:t>
            </a:r>
            <a:endPar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spcAft>
                <a:spcPts val="600"/>
              </a:spcAft>
            </a:pP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相关概念：</a:t>
            </a:r>
            <a:r>
              <a:rPr kumimoji="1" lang="zh-CN" altLang="en-US" dirty="0">
                <a:solidFill>
                  <a:srgbClr val="C00000"/>
                </a:solidFill>
                <a:latin typeface="微软雅黑" panose="020B0503020204020204" pitchFamily="34" charset="-122"/>
                <a:ea typeface="微软雅黑" panose="020B0503020204020204" pitchFamily="34" charset="-122"/>
              </a:rPr>
              <a:t>类、访问修饰符、接口</a:t>
            </a:r>
            <a:endParaRPr kumimoji="1" lang="en-US" altLang="zh-CN" dirty="0">
              <a:solidFill>
                <a:srgbClr val="C00000"/>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7D616059-7D14-4654-9164-CF015F9A67BB}"/>
              </a:ext>
            </a:extLst>
          </p:cNvPr>
          <p:cNvGrpSpPr/>
          <p:nvPr/>
        </p:nvGrpSpPr>
        <p:grpSpPr>
          <a:xfrm>
            <a:off x="5796137" y="1059582"/>
            <a:ext cx="2808312" cy="3555606"/>
            <a:chOff x="5813482" y="1421168"/>
            <a:chExt cx="2808312" cy="1371065"/>
          </a:xfrm>
          <a:solidFill>
            <a:schemeClr val="accent2">
              <a:lumMod val="20000"/>
              <a:lumOff val="80000"/>
            </a:schemeClr>
          </a:solidFill>
        </p:grpSpPr>
        <p:sp>
          <p:nvSpPr>
            <p:cNvPr id="11" name="矩形 10">
              <a:extLst>
                <a:ext uri="{FF2B5EF4-FFF2-40B4-BE49-F238E27FC236}">
                  <a16:creationId xmlns:a16="http://schemas.microsoft.com/office/drawing/2014/main" id="{D5435940-2E23-4F8C-9192-008AC0DAF4AC}"/>
                </a:ext>
              </a:extLst>
            </p:cNvPr>
            <p:cNvSpPr/>
            <p:nvPr/>
          </p:nvSpPr>
          <p:spPr>
            <a:xfrm>
              <a:off x="5813482" y="1421168"/>
              <a:ext cx="2808312" cy="137106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E2C6B370-FACD-4074-8210-ADB69FD6B89B}"/>
                </a:ext>
              </a:extLst>
            </p:cNvPr>
            <p:cNvSpPr txBox="1"/>
            <p:nvPr/>
          </p:nvSpPr>
          <p:spPr>
            <a:xfrm>
              <a:off x="5908429" y="1475473"/>
              <a:ext cx="2713365" cy="1115598"/>
            </a:xfrm>
            <a:prstGeom prst="rect">
              <a:avLst/>
            </a:prstGeom>
            <a:grpFill/>
          </p:spPr>
          <p:txBody>
            <a:bodyPr wrap="square" rtlCol="0">
              <a:spAutoFit/>
            </a:bodyPr>
            <a:lstStyle/>
            <a:p>
              <a:r>
                <a:rPr lang="en-US" altLang="zh-CN" sz="1400" dirty="0">
                  <a:solidFill>
                    <a:srgbClr val="005DA2"/>
                  </a:solidFill>
                  <a:latin typeface="微软雅黑" panose="020B0503020204020204" pitchFamily="34" charset="-122"/>
                  <a:ea typeface="微软雅黑" panose="020B0503020204020204" pitchFamily="34" charset="-122"/>
                </a:rPr>
                <a:t>//</a:t>
              </a:r>
              <a:r>
                <a:rPr lang="zh-CN" altLang="en-US" sz="1400" dirty="0">
                  <a:solidFill>
                    <a:srgbClr val="005DA2"/>
                  </a:solidFill>
                  <a:latin typeface="微软雅黑" panose="020B0503020204020204" pitchFamily="34" charset="-122"/>
                  <a:ea typeface="微软雅黑" panose="020B0503020204020204" pitchFamily="34" charset="-122"/>
                </a:rPr>
                <a:t> </a:t>
              </a:r>
              <a:r>
                <a:rPr lang="en-US" altLang="zh-CN" sz="1400" dirty="0" err="1">
                  <a:solidFill>
                    <a:srgbClr val="005DA2"/>
                  </a:solidFill>
                  <a:latin typeface="微软雅黑" panose="020B0503020204020204" pitchFamily="34" charset="-122"/>
                  <a:ea typeface="微软雅黑" panose="020B0503020204020204" pitchFamily="34" charset="-122"/>
                </a:rPr>
                <a:t>example.h</a:t>
              </a:r>
              <a:endParaRPr lang="en-US" altLang="zh-CN" sz="1400" dirty="0">
                <a:solidFill>
                  <a:srgbClr val="005DA2"/>
                </a:solidFill>
                <a:latin typeface="微软雅黑" panose="020B0503020204020204" pitchFamily="34" charset="-122"/>
                <a:ea typeface="微软雅黑" panose="020B0503020204020204" pitchFamily="34" charset="-122"/>
              </a:endParaRPr>
            </a:p>
            <a:p>
              <a:r>
                <a:rPr lang="en-US" altLang="zh-CN" sz="1400" dirty="0">
                  <a:solidFill>
                    <a:srgbClr val="005DA2"/>
                  </a:solidFill>
                  <a:latin typeface="微软雅黑" panose="020B0503020204020204" pitchFamily="34" charset="-122"/>
                  <a:ea typeface="微软雅黑" panose="020B0503020204020204" pitchFamily="34" charset="-122"/>
                </a:rPr>
                <a:t>class</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Cat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en-US" altLang="zh-CN" sz="1400" dirty="0">
                  <a:solidFill>
                    <a:srgbClr val="005DA2"/>
                  </a:solidFill>
                  <a:latin typeface="微软雅黑" panose="020B0503020204020204" pitchFamily="34" charset="-122"/>
                  <a:ea typeface="微软雅黑" panose="020B0503020204020204" pitchFamily="34" charset="-122"/>
                </a:rPr>
                <a:t>public</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Cat(int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age,</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int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weight);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 </a:t>
              </a:r>
              <a:r>
                <a:rPr lang="zh-CN" altLang="en-US" sz="1400" dirty="0">
                  <a:solidFill>
                    <a:srgbClr val="005DA2"/>
                  </a:solidFill>
                  <a:latin typeface="微软雅黑" panose="020B0503020204020204" pitchFamily="34" charset="-122"/>
                  <a:ea typeface="微软雅黑" panose="020B0503020204020204" pitchFamily="34" charset="-122"/>
                </a:rPr>
                <a:t>成员函数</a:t>
              </a:r>
              <a:endParaRPr lang="en-US" altLang="zh-CN" sz="1400" dirty="0">
                <a:solidFill>
                  <a:srgbClr val="005DA2"/>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Run();</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Sleep();</a:t>
              </a:r>
            </a:p>
            <a:p>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400" dirty="0">
                  <a:solidFill>
                    <a:srgbClr val="005DA2"/>
                  </a:solidFill>
                  <a:latin typeface="微软雅黑" panose="020B0503020204020204" pitchFamily="34" charset="-122"/>
                  <a:ea typeface="微软雅黑" panose="020B0503020204020204" pitchFamily="34" charset="-122"/>
                </a:rPr>
                <a:t>private</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int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age_;</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int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weight_;</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pic>
        <p:nvPicPr>
          <p:cNvPr id="1028" name="Picture 4" descr="Encapsulation in OOPs- Logicmojo">
            <a:extLst>
              <a:ext uri="{FF2B5EF4-FFF2-40B4-BE49-F238E27FC236}">
                <a16:creationId xmlns:a16="http://schemas.microsoft.com/office/drawing/2014/main" id="{0E7CE48B-9E92-495D-B694-4BD280241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7" y="3429059"/>
            <a:ext cx="3816424" cy="1423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1084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BEF58DC-F2EF-2125-8580-ABD95EBE6B0F}"/>
              </a:ext>
            </a:extLst>
          </p:cNvPr>
          <p:cNvSpPr txBox="1"/>
          <p:nvPr/>
        </p:nvSpPr>
        <p:spPr>
          <a:xfrm>
            <a:off x="611561" y="843558"/>
            <a:ext cx="7992888" cy="458908"/>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继承（</a:t>
            </a:r>
            <a:r>
              <a:rPr kumimoji="1" lang="en-US" altLang="zh-CN" dirty="0">
                <a:solidFill>
                  <a:srgbClr val="005DA2"/>
                </a:solidFill>
                <a:latin typeface="微软雅黑" panose="020B0503020204020204" pitchFamily="34" charset="-122"/>
                <a:ea typeface="微软雅黑" panose="020B0503020204020204" pitchFamily="34" charset="-122"/>
              </a:rPr>
              <a:t>Inheritance</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7FB6F19-81CF-2F7B-2C03-2A4A5696B923}"/>
              </a:ext>
            </a:extLst>
          </p:cNvPr>
          <p:cNvSpPr txBox="1"/>
          <p:nvPr/>
        </p:nvSpPr>
        <p:spPr>
          <a:xfrm>
            <a:off x="611559" y="1563638"/>
            <a:ext cx="7992887" cy="2428678"/>
          </a:xfrm>
          <a:prstGeom prst="rect">
            <a:avLst/>
          </a:prstGeom>
          <a:noFill/>
        </p:spPr>
        <p:txBody>
          <a:bodyPr wrap="square">
            <a:spAutoFit/>
          </a:bodyPr>
          <a:lstStyle/>
          <a:p>
            <a:pPr>
              <a:lnSpc>
                <a:spcPct val="150000"/>
              </a:lnSpc>
              <a:spcAft>
                <a:spcPts val="1200"/>
              </a:spcAft>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允许通过继承的方式实现对类的功能性扩展，被继承的类我们称为</a:t>
            </a:r>
            <a:r>
              <a:rPr kumimoji="1" lang="zh-CN" altLang="en-US" dirty="0">
                <a:solidFill>
                  <a:srgbClr val="C00000"/>
                </a:solidFill>
                <a:latin typeface="微软雅黑" panose="020B0503020204020204" pitchFamily="34" charset="-122"/>
                <a:ea typeface="微软雅黑" panose="020B0503020204020204" pitchFamily="34" charset="-122"/>
              </a:rPr>
              <a:t>父类</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，继承产生的新类被称为</a:t>
            </a:r>
            <a:r>
              <a:rPr kumimoji="1" lang="zh-CN" altLang="en-US" dirty="0">
                <a:solidFill>
                  <a:srgbClr val="C00000"/>
                </a:solidFill>
                <a:latin typeface="微软雅黑" panose="020B0503020204020204" pitchFamily="34" charset="-122"/>
                <a:ea typeface="微软雅黑" panose="020B0503020204020204" pitchFamily="34" charset="-122"/>
              </a:rPr>
              <a:t>派生类</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，派生类拥有父类的完整功能实现，并且在父类的基础上修改或添加新的功能。</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Aft>
                <a:spcPts val="1200"/>
              </a:spcAft>
            </a:pP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通过继承</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派生模式可以有效地实现</a:t>
            </a:r>
            <a:r>
              <a:rPr kumimoji="1" lang="zh-CN" altLang="en-US" dirty="0">
                <a:solidFill>
                  <a:srgbClr val="C00000"/>
                </a:solidFill>
                <a:latin typeface="微软雅黑" panose="020B0503020204020204" pitchFamily="34" charset="-122"/>
                <a:ea typeface="微软雅黑" panose="020B0503020204020204" pitchFamily="34" charset="-122"/>
              </a:rPr>
              <a:t>代码复用</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，并且使代码结构更清晰易懂。</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Aft>
                <a:spcPts val="1200"/>
              </a:spcAft>
            </a:pP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继承</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派生模式也是</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a:t>
            </a:r>
            <a:r>
              <a:rPr kumimoji="1" lang="zh-CN" altLang="en-US" dirty="0">
                <a:solidFill>
                  <a:srgbClr val="C00000"/>
                </a:solidFill>
                <a:latin typeface="微软雅黑" panose="020B0503020204020204" pitchFamily="34" charset="-122"/>
                <a:ea typeface="微软雅黑" panose="020B0503020204020204" pitchFamily="34" charset="-122"/>
              </a:rPr>
              <a:t>多态性</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的重要实现方式之一。</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779191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BEF58DC-F2EF-2125-8580-ABD95EBE6B0F}"/>
              </a:ext>
            </a:extLst>
          </p:cNvPr>
          <p:cNvSpPr txBox="1"/>
          <p:nvPr/>
        </p:nvSpPr>
        <p:spPr>
          <a:xfrm>
            <a:off x="611561" y="843558"/>
            <a:ext cx="7992888" cy="874407"/>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继承（</a:t>
            </a:r>
            <a:r>
              <a:rPr kumimoji="1" lang="en-US" altLang="zh-CN" dirty="0">
                <a:solidFill>
                  <a:srgbClr val="005DA2"/>
                </a:solidFill>
                <a:latin typeface="微软雅黑" panose="020B0503020204020204" pitchFamily="34" charset="-122"/>
                <a:ea typeface="微软雅黑" panose="020B0503020204020204" pitchFamily="34" charset="-122"/>
              </a:rPr>
              <a:t>Inheritance</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endParaRPr kumimoji="1" lang="en-US" altLang="zh-CN" dirty="0">
              <a:solidFill>
                <a:srgbClr val="005DA2"/>
              </a:solidFill>
              <a:latin typeface="微软雅黑" panose="020B0503020204020204" pitchFamily="34" charset="-122"/>
              <a:ea typeface="微软雅黑" panose="020B0503020204020204" pitchFamily="34" charset="-122"/>
            </a:endParaRPr>
          </a:p>
        </p:txBody>
      </p:sp>
      <p:pic>
        <p:nvPicPr>
          <p:cNvPr id="5" name="Picture 2" descr="desktop computer / cartoon vector and illustration, hand drawn style,  isolated on white background. Stock Vector | Adobe Stock">
            <a:extLst>
              <a:ext uri="{FF2B5EF4-FFF2-40B4-BE49-F238E27FC236}">
                <a16:creationId xmlns:a16="http://schemas.microsoft.com/office/drawing/2014/main" id="{CACD0B2A-1C92-40F9-9B4C-D215D60731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1639" y="1491630"/>
            <a:ext cx="2020523" cy="168376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F93B1CE-ECA7-43EE-89BF-8F3638E1A014}"/>
              </a:ext>
            </a:extLst>
          </p:cNvPr>
          <p:cNvSpPr txBox="1"/>
          <p:nvPr/>
        </p:nvSpPr>
        <p:spPr>
          <a:xfrm>
            <a:off x="832692" y="3254615"/>
            <a:ext cx="3240360" cy="1323439"/>
          </a:xfrm>
          <a:prstGeom prst="rect">
            <a:avLst/>
          </a:prstGeom>
          <a:noFill/>
        </p:spPr>
        <p:txBody>
          <a:bodyPr wrap="square">
            <a:spAutoFit/>
          </a:bodyPr>
          <a:lstStyle/>
          <a:p>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class </a:t>
            </a:r>
            <a:r>
              <a:rPr kumimoji="1" lang="en-US" altLang="zh-CN" sz="1600" b="1" dirty="0">
                <a:solidFill>
                  <a:srgbClr val="005DA2"/>
                </a:solidFill>
                <a:latin typeface="微软雅黑" panose="020B0503020204020204" pitchFamily="34" charset="-122"/>
                <a:ea typeface="微软雅黑" panose="020B0503020204020204" pitchFamily="34" charset="-122"/>
              </a:rPr>
              <a:t>Computer</a:t>
            </a:r>
          </a:p>
          <a:p>
            <a:pPr marL="285750" indent="-285750">
              <a:buFont typeface="Arial" panose="020B0604020202020204" pitchFamily="34" charset="0"/>
              <a:buChar char="•"/>
            </a:pPr>
            <a:r>
              <a:rPr kumimoji="1"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StartUp</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kumimoji="1"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ShutDown</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Gaming()</a:t>
            </a:r>
          </a:p>
          <a:p>
            <a:pPr marL="285750" indent="-285750">
              <a:buFont typeface="Arial" panose="020B0604020202020204" pitchFamily="34" charset="0"/>
              <a:buChar char="•"/>
            </a:pPr>
            <a:r>
              <a:rPr kumimoji="1"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WebBrowsing</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85000"/>
                  <a:lumOff val="15000"/>
                </a:schemeClr>
              </a:solidFill>
            </a:endParaRPr>
          </a:p>
        </p:txBody>
      </p:sp>
      <p:pic>
        <p:nvPicPr>
          <p:cNvPr id="3074" name="Picture 2" descr="Laptop Computer - A Vector Cartoon Illustration Of A Laptop Computer.  Royalty Free SVG, Cliparts, Vectors, And Stock Illustration. Image  118556728.">
            <a:extLst>
              <a:ext uri="{FF2B5EF4-FFF2-40B4-BE49-F238E27FC236}">
                <a16:creationId xmlns:a16="http://schemas.microsoft.com/office/drawing/2014/main" id="{D2FC0FA5-92E9-43BE-820B-885E58E0187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78" b="89778" l="6667" r="92889">
                        <a14:foregroundMark x1="6667" y1="15556" x2="9778" y2="42667"/>
                        <a14:foregroundMark x1="9778" y1="42667" x2="11556" y2="42667"/>
                        <a14:foregroundMark x1="90667" y1="60444" x2="92889"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5591246" y="1491630"/>
            <a:ext cx="1656184" cy="165618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8541B02-E4A3-4D22-88C5-B878E429AAC7}"/>
              </a:ext>
            </a:extLst>
          </p:cNvPr>
          <p:cNvSpPr txBox="1"/>
          <p:nvPr/>
        </p:nvSpPr>
        <p:spPr>
          <a:xfrm>
            <a:off x="5364088" y="3254615"/>
            <a:ext cx="3240360" cy="1569660"/>
          </a:xfrm>
          <a:prstGeom prst="rect">
            <a:avLst/>
          </a:prstGeom>
          <a:noFill/>
        </p:spPr>
        <p:txBody>
          <a:bodyPr wrap="square">
            <a:spAutoFit/>
          </a:bodyPr>
          <a:lstStyle/>
          <a:p>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class </a:t>
            </a:r>
            <a:r>
              <a:rPr kumimoji="1" lang="en-US" altLang="zh-CN" sz="1600" b="1" dirty="0">
                <a:solidFill>
                  <a:srgbClr val="005DA2"/>
                </a:solidFill>
                <a:latin typeface="微软雅黑" panose="020B0503020204020204" pitchFamily="34" charset="-122"/>
                <a:ea typeface="微软雅黑" panose="020B0503020204020204" pitchFamily="34" charset="-122"/>
              </a:rPr>
              <a:t>Laptop</a:t>
            </a:r>
          </a:p>
          <a:p>
            <a:pPr marL="285750" indent="-285750">
              <a:buFont typeface="Arial" panose="020B0604020202020204" pitchFamily="34" charset="0"/>
              <a:buChar char="•"/>
            </a:pPr>
            <a:r>
              <a:rPr kumimoji="1"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StartUp</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kumimoji="1"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ShutDown</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Gaming()</a:t>
            </a:r>
          </a:p>
          <a:p>
            <a:pPr marL="285750" indent="-285750">
              <a:buFont typeface="Arial" panose="020B0604020202020204" pitchFamily="34" charset="0"/>
              <a:buChar char="•"/>
            </a:pPr>
            <a:r>
              <a:rPr kumimoji="1"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WebBrowsing</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kumimoji="1" lang="en-US" altLang="zh-CN" sz="1600" dirty="0" err="1">
                <a:solidFill>
                  <a:srgbClr val="C00000"/>
                </a:solidFill>
                <a:latin typeface="微软雅黑" panose="020B0503020204020204" pitchFamily="34" charset="-122"/>
                <a:ea typeface="微软雅黑" panose="020B0503020204020204" pitchFamily="34" charset="-122"/>
              </a:rPr>
              <a:t>BatteryLife</a:t>
            </a:r>
            <a:r>
              <a:rPr kumimoji="1" lang="en-US" altLang="zh-CN" sz="1600" dirty="0">
                <a:solidFill>
                  <a:srgbClr val="C00000"/>
                </a:solidFill>
                <a:latin typeface="微软雅黑" panose="020B0503020204020204" pitchFamily="34" charset="-122"/>
                <a:ea typeface="微软雅黑" panose="020B0503020204020204" pitchFamily="34" charset="-122"/>
              </a:rPr>
              <a:t>()</a:t>
            </a:r>
            <a:endParaRPr lang="zh-CN" altLang="en-US" sz="1600" dirty="0">
              <a:solidFill>
                <a:srgbClr val="C00000"/>
              </a:solidFill>
            </a:endParaRPr>
          </a:p>
        </p:txBody>
      </p:sp>
      <p:pic>
        <p:nvPicPr>
          <p:cNvPr id="3076" name="Picture 4" descr="Clip Freeuse Right Clip Art At Clker Com Vector - Right Arrow Cartoon PNG  Image | Transparent PNG Free Download on SeekPNG">
            <a:extLst>
              <a:ext uri="{FF2B5EF4-FFF2-40B4-BE49-F238E27FC236}">
                <a16:creationId xmlns:a16="http://schemas.microsoft.com/office/drawing/2014/main" id="{18BC69B3-A026-4BD3-A757-13FD46792A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0753" y="1905897"/>
            <a:ext cx="1906948" cy="82764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D2A8131-CC53-42D9-BE46-BB0A0910C19B}"/>
              </a:ext>
            </a:extLst>
          </p:cNvPr>
          <p:cNvSpPr txBox="1"/>
          <p:nvPr/>
        </p:nvSpPr>
        <p:spPr>
          <a:xfrm>
            <a:off x="3779912" y="2535172"/>
            <a:ext cx="1246403" cy="458908"/>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派生</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170719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BEF58DC-F2EF-2125-8580-ABD95EBE6B0F}"/>
              </a:ext>
            </a:extLst>
          </p:cNvPr>
          <p:cNvSpPr txBox="1"/>
          <p:nvPr/>
        </p:nvSpPr>
        <p:spPr>
          <a:xfrm>
            <a:off x="611561" y="843558"/>
            <a:ext cx="7992888" cy="458908"/>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多态（</a:t>
            </a:r>
            <a:r>
              <a:rPr kumimoji="1" lang="en-US" altLang="zh-CN" dirty="0">
                <a:solidFill>
                  <a:srgbClr val="005DA2"/>
                </a:solidFill>
                <a:latin typeface="微软雅黑" panose="020B0503020204020204" pitchFamily="34" charset="-122"/>
                <a:ea typeface="微软雅黑" panose="020B0503020204020204" pitchFamily="34" charset="-122"/>
              </a:rPr>
              <a:t>Polymorphism</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7FB6F19-81CF-2F7B-2C03-2A4A5696B923}"/>
              </a:ext>
            </a:extLst>
          </p:cNvPr>
          <p:cNvSpPr txBox="1"/>
          <p:nvPr/>
        </p:nvSpPr>
        <p:spPr>
          <a:xfrm>
            <a:off x="611559" y="1563638"/>
            <a:ext cx="7992887" cy="2120902"/>
          </a:xfrm>
          <a:prstGeom prst="rect">
            <a:avLst/>
          </a:prstGeom>
          <a:noFill/>
        </p:spPr>
        <p:txBody>
          <a:bodyPr wrap="square">
            <a:spAutoFit/>
          </a:bodyPr>
          <a:lstStyle/>
          <a:p>
            <a:pPr>
              <a:lnSpc>
                <a:spcPct val="150000"/>
              </a:lnSpc>
              <a:spcAft>
                <a:spcPts val="1200"/>
              </a:spcAft>
            </a:pP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多态性来自于希腊语，意思是“有许多形态”。 在面向对象的软件技术中，多态性是指子类对象可以像父类对象那样使用，同样的消息既可以发送给父类对象也可以发送给子类对象。 也就是说，</a:t>
            </a:r>
            <a:r>
              <a:rPr kumimoji="1" lang="zh-CN" altLang="en-US" dirty="0">
                <a:solidFill>
                  <a:srgbClr val="005DA2"/>
                </a:solidFill>
                <a:latin typeface="微软雅黑" panose="020B0503020204020204" pitchFamily="34" charset="-122"/>
                <a:ea typeface="微软雅黑" panose="020B0503020204020204" pitchFamily="34" charset="-122"/>
              </a:rPr>
              <a:t>在类等级的不同层次中可以共享（公用）一个行为（方法）的名字，然而不同层次中的每个类却按自己的需求来实现这个行为</a:t>
            </a:r>
            <a:r>
              <a:rPr kumimoji="1"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098024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BEF58DC-F2EF-2125-8580-ABD95EBE6B0F}"/>
              </a:ext>
            </a:extLst>
          </p:cNvPr>
          <p:cNvSpPr txBox="1"/>
          <p:nvPr/>
        </p:nvSpPr>
        <p:spPr>
          <a:xfrm>
            <a:off x="611561" y="843558"/>
            <a:ext cx="7992888" cy="458908"/>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多态（</a:t>
            </a:r>
            <a:r>
              <a:rPr kumimoji="1" lang="en-US" altLang="zh-CN" dirty="0">
                <a:solidFill>
                  <a:srgbClr val="005DA2"/>
                </a:solidFill>
                <a:latin typeface="微软雅黑" panose="020B0503020204020204" pitchFamily="34" charset="-122"/>
                <a:ea typeface="微软雅黑" panose="020B0503020204020204" pitchFamily="34" charset="-122"/>
              </a:rPr>
              <a:t>Polymorphism</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E99D823F-464D-4459-A29A-F8204C9893F8}"/>
              </a:ext>
            </a:extLst>
          </p:cNvPr>
          <p:cNvGrpSpPr/>
          <p:nvPr/>
        </p:nvGrpSpPr>
        <p:grpSpPr>
          <a:xfrm>
            <a:off x="852175" y="2499742"/>
            <a:ext cx="2808312" cy="1005402"/>
            <a:chOff x="5813482" y="1421168"/>
            <a:chExt cx="2808312" cy="1371065"/>
          </a:xfrm>
          <a:solidFill>
            <a:schemeClr val="accent2">
              <a:lumMod val="20000"/>
              <a:lumOff val="80000"/>
            </a:schemeClr>
          </a:solidFill>
        </p:grpSpPr>
        <p:sp>
          <p:nvSpPr>
            <p:cNvPr id="9" name="矩形 8">
              <a:extLst>
                <a:ext uri="{FF2B5EF4-FFF2-40B4-BE49-F238E27FC236}">
                  <a16:creationId xmlns:a16="http://schemas.microsoft.com/office/drawing/2014/main" id="{FA227657-7220-4765-BD09-06F889AB1F58}"/>
                </a:ext>
              </a:extLst>
            </p:cNvPr>
            <p:cNvSpPr/>
            <p:nvPr/>
          </p:nvSpPr>
          <p:spPr>
            <a:xfrm>
              <a:off x="5813482" y="1421168"/>
              <a:ext cx="2808312" cy="137106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C7CF6B4C-62F1-443A-85FB-E0D0BCE0F002}"/>
                </a:ext>
              </a:extLst>
            </p:cNvPr>
            <p:cNvSpPr txBox="1"/>
            <p:nvPr/>
          </p:nvSpPr>
          <p:spPr>
            <a:xfrm>
              <a:off x="5908429" y="1475473"/>
              <a:ext cx="2569349" cy="1007315"/>
            </a:xfrm>
            <a:prstGeom prst="rect">
              <a:avLst/>
            </a:prstGeom>
            <a:grpFill/>
          </p:spPr>
          <p:txBody>
            <a:bodyPr wrap="square" rtlCol="0">
              <a:spAutoFit/>
            </a:bodyPr>
            <a:lstStyle/>
            <a:p>
              <a:r>
                <a:rPr lang="en-US" altLang="zh-CN" sz="1400" dirty="0">
                  <a:solidFill>
                    <a:srgbClr val="005DA2"/>
                  </a:solidFill>
                  <a:latin typeface="微软雅黑" panose="020B0503020204020204" pitchFamily="34" charset="-122"/>
                  <a:ea typeface="微软雅黑" panose="020B0503020204020204" pitchFamily="34" charset="-122"/>
                </a:rPr>
                <a:t>void </a:t>
              </a:r>
              <a:r>
                <a:rPr lang="en-US" altLang="zh-CN" sz="1400" dirty="0" err="1">
                  <a:solidFill>
                    <a:srgbClr val="005DA2"/>
                  </a:solidFill>
                  <a:latin typeface="微软雅黑" panose="020B0503020204020204" pitchFamily="34" charset="-122"/>
                  <a:ea typeface="微软雅黑" panose="020B0503020204020204" pitchFamily="34" charset="-122"/>
                </a:rPr>
                <a:t>SaveFile</a:t>
              </a:r>
              <a:r>
                <a:rPr lang="en-US" altLang="zh-CN" sz="1400" dirty="0">
                  <a:solidFill>
                    <a:srgbClr val="005DA2"/>
                  </a:solidFill>
                  <a:latin typeface="微软雅黑" panose="020B0503020204020204" pitchFamily="34" charset="-122"/>
                  <a:ea typeface="微软雅黑" panose="020B0503020204020204" pitchFamily="34" charset="-122"/>
                </a:rPr>
                <a:t>(Saver* </a:t>
              </a:r>
              <a:r>
                <a:rPr lang="en-US" altLang="zh-CN" sz="1400" dirty="0" err="1">
                  <a:solidFill>
                    <a:srgbClr val="005DA2"/>
                  </a:solidFill>
                  <a:latin typeface="微软雅黑" panose="020B0503020204020204" pitchFamily="34" charset="-122"/>
                  <a:ea typeface="微软雅黑" panose="020B0503020204020204" pitchFamily="34" charset="-122"/>
                </a:rPr>
                <a:t>sv</a:t>
              </a:r>
              <a:r>
                <a:rPr lang="en-US" altLang="zh-CN" sz="1400" dirty="0">
                  <a:solidFill>
                    <a:srgbClr val="005DA2"/>
                  </a:solidFill>
                  <a:latin typeface="微软雅黑" panose="020B0503020204020204" pitchFamily="34" charset="-122"/>
                  <a:ea typeface="微软雅黑" panose="020B0503020204020204" pitchFamily="34" charset="-122"/>
                </a:rPr>
                <a:t>) {</a:t>
              </a:r>
            </a:p>
            <a:p>
              <a:r>
                <a:rPr lang="en-US" altLang="zh-CN" sz="1400" dirty="0">
                  <a:solidFill>
                    <a:srgbClr val="005DA2"/>
                  </a:solidFill>
                  <a:latin typeface="微软雅黑" panose="020B0503020204020204" pitchFamily="34" charset="-122"/>
                  <a:ea typeface="微软雅黑" panose="020B0503020204020204" pitchFamily="34" charset="-122"/>
                </a:rPr>
                <a:t>  </a:t>
              </a:r>
              <a:r>
                <a:rPr lang="en-US" altLang="zh-CN" sz="1400" dirty="0" err="1">
                  <a:solidFill>
                    <a:srgbClr val="005DA2"/>
                  </a:solidFill>
                  <a:latin typeface="微软雅黑" panose="020B0503020204020204" pitchFamily="34" charset="-122"/>
                  <a:ea typeface="微软雅黑" panose="020B0503020204020204" pitchFamily="34" charset="-122"/>
                </a:rPr>
                <a:t>sv.Save</a:t>
              </a:r>
              <a:r>
                <a:rPr lang="en-US" altLang="zh-CN" sz="1400" dirty="0">
                  <a:solidFill>
                    <a:srgbClr val="005DA2"/>
                  </a:solidFill>
                  <a:latin typeface="微软雅黑" panose="020B0503020204020204" pitchFamily="34" charset="-122"/>
                  <a:ea typeface="微软雅黑" panose="020B0503020204020204" pitchFamily="34" charset="-122"/>
                </a:rPr>
                <a:t>();</a:t>
              </a:r>
            </a:p>
            <a:p>
              <a:r>
                <a:rPr lang="en-US" altLang="zh-CN" sz="1400" dirty="0">
                  <a:solidFill>
                    <a:srgbClr val="005DA2"/>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2BC3CD26-1593-484A-B4EE-BAD9D0ACBAB7}"/>
              </a:ext>
            </a:extLst>
          </p:cNvPr>
          <p:cNvGrpSpPr/>
          <p:nvPr/>
        </p:nvGrpSpPr>
        <p:grpSpPr>
          <a:xfrm>
            <a:off x="4211960" y="1491630"/>
            <a:ext cx="3024336" cy="1005402"/>
            <a:chOff x="5813482" y="1421168"/>
            <a:chExt cx="2808312" cy="1371065"/>
          </a:xfrm>
          <a:solidFill>
            <a:schemeClr val="accent2">
              <a:lumMod val="20000"/>
              <a:lumOff val="80000"/>
            </a:schemeClr>
          </a:solidFill>
        </p:grpSpPr>
        <p:sp>
          <p:nvSpPr>
            <p:cNvPr id="12" name="矩形 11">
              <a:extLst>
                <a:ext uri="{FF2B5EF4-FFF2-40B4-BE49-F238E27FC236}">
                  <a16:creationId xmlns:a16="http://schemas.microsoft.com/office/drawing/2014/main" id="{C30FB48D-274D-4FCC-8276-D489AF942181}"/>
                </a:ext>
              </a:extLst>
            </p:cNvPr>
            <p:cNvSpPr/>
            <p:nvPr/>
          </p:nvSpPr>
          <p:spPr>
            <a:xfrm>
              <a:off x="5813482" y="1421168"/>
              <a:ext cx="2808312" cy="137106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7AF8620E-6F18-47D2-A625-9C11F7808FEC}"/>
                </a:ext>
              </a:extLst>
            </p:cNvPr>
            <p:cNvSpPr txBox="1"/>
            <p:nvPr/>
          </p:nvSpPr>
          <p:spPr>
            <a:xfrm>
              <a:off x="5908429" y="1475473"/>
              <a:ext cx="2569349" cy="1301114"/>
            </a:xfrm>
            <a:prstGeom prst="rect">
              <a:avLst/>
            </a:prstGeom>
            <a:grpFill/>
          </p:spPr>
          <p:txBody>
            <a:bodyPr wrap="square" rtlCol="0">
              <a:spAutoFit/>
            </a:bodyPr>
            <a:lstStyle/>
            <a:p>
              <a:r>
                <a:rPr lang="en-US" altLang="zh-CN" sz="1400" dirty="0">
                  <a:solidFill>
                    <a:srgbClr val="005DA2"/>
                  </a:solidFill>
                  <a:latin typeface="微软雅黑" panose="020B0503020204020204" pitchFamily="34" charset="-122"/>
                  <a:ea typeface="微软雅黑" panose="020B0503020204020204" pitchFamily="34" charset="-122"/>
                </a:rPr>
                <a:t>class</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DiskSaver</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public</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Saver {</a:t>
              </a:r>
            </a:p>
            <a:p>
              <a:r>
                <a:rPr lang="en-US" altLang="zh-CN" sz="1400" dirty="0">
                  <a:solidFill>
                    <a:srgbClr val="005DA2"/>
                  </a:solidFill>
                  <a:latin typeface="微软雅黑" panose="020B0503020204020204" pitchFamily="34" charset="-122"/>
                  <a:ea typeface="微软雅黑" panose="020B0503020204020204" pitchFamily="34" charset="-122"/>
                </a:rPr>
                <a:t>public</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void Save();</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grpSp>
        <p:nvGrpSpPr>
          <p:cNvPr id="14" name="组合 13">
            <a:extLst>
              <a:ext uri="{FF2B5EF4-FFF2-40B4-BE49-F238E27FC236}">
                <a16:creationId xmlns:a16="http://schemas.microsoft.com/office/drawing/2014/main" id="{5E74A8A8-2B03-4873-B8EC-B099D92F43E4}"/>
              </a:ext>
            </a:extLst>
          </p:cNvPr>
          <p:cNvGrpSpPr/>
          <p:nvPr/>
        </p:nvGrpSpPr>
        <p:grpSpPr>
          <a:xfrm>
            <a:off x="4211960" y="3338334"/>
            <a:ext cx="3024336" cy="1005402"/>
            <a:chOff x="5813482" y="1421168"/>
            <a:chExt cx="2808312" cy="1371065"/>
          </a:xfrm>
          <a:solidFill>
            <a:schemeClr val="accent2">
              <a:lumMod val="20000"/>
              <a:lumOff val="80000"/>
            </a:schemeClr>
          </a:solidFill>
        </p:grpSpPr>
        <p:sp>
          <p:nvSpPr>
            <p:cNvPr id="15" name="矩形 14">
              <a:extLst>
                <a:ext uri="{FF2B5EF4-FFF2-40B4-BE49-F238E27FC236}">
                  <a16:creationId xmlns:a16="http://schemas.microsoft.com/office/drawing/2014/main" id="{A512EA72-0C1F-49CF-B3B7-59FA254EE7FE}"/>
                </a:ext>
              </a:extLst>
            </p:cNvPr>
            <p:cNvSpPr/>
            <p:nvPr/>
          </p:nvSpPr>
          <p:spPr>
            <a:xfrm>
              <a:off x="5813482" y="1421168"/>
              <a:ext cx="2808312" cy="137106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80988F6-DC3A-4E55-84D2-008E7B7FC852}"/>
                </a:ext>
              </a:extLst>
            </p:cNvPr>
            <p:cNvSpPr txBox="1"/>
            <p:nvPr/>
          </p:nvSpPr>
          <p:spPr>
            <a:xfrm>
              <a:off x="5908429" y="1475473"/>
              <a:ext cx="2713365" cy="1301114"/>
            </a:xfrm>
            <a:prstGeom prst="rect">
              <a:avLst/>
            </a:prstGeom>
            <a:grpFill/>
          </p:spPr>
          <p:txBody>
            <a:bodyPr wrap="square" rtlCol="0">
              <a:spAutoFit/>
            </a:bodyPr>
            <a:lstStyle/>
            <a:p>
              <a:r>
                <a:rPr lang="en-US" altLang="zh-CN" sz="1400" dirty="0">
                  <a:solidFill>
                    <a:srgbClr val="005DA2"/>
                  </a:solidFill>
                  <a:latin typeface="微软雅黑" panose="020B0503020204020204" pitchFamily="34" charset="-122"/>
                  <a:ea typeface="微软雅黑" panose="020B0503020204020204" pitchFamily="34" charset="-122"/>
                </a:rPr>
                <a:t>class</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CloudSaver</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rgbClr val="005DA2"/>
                  </a:solidFill>
                  <a:latin typeface="微软雅黑" panose="020B0503020204020204" pitchFamily="34" charset="-122"/>
                  <a:ea typeface="微软雅黑" panose="020B0503020204020204" pitchFamily="34" charset="-122"/>
                </a:rPr>
                <a:t>public</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Saver {</a:t>
              </a:r>
            </a:p>
            <a:p>
              <a:r>
                <a:rPr lang="en-US" altLang="zh-CN" sz="1400" dirty="0">
                  <a:solidFill>
                    <a:srgbClr val="005DA2"/>
                  </a:solidFill>
                  <a:latin typeface="微软雅黑" panose="020B0503020204020204" pitchFamily="34" charset="-122"/>
                  <a:ea typeface="微软雅黑" panose="020B0503020204020204" pitchFamily="34" charset="-122"/>
                </a:rPr>
                <a:t>public</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void Save();</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cxnSp>
        <p:nvCxnSpPr>
          <p:cNvPr id="17" name="直接箭头连接符 16">
            <a:extLst>
              <a:ext uri="{FF2B5EF4-FFF2-40B4-BE49-F238E27FC236}">
                <a16:creationId xmlns:a16="http://schemas.microsoft.com/office/drawing/2014/main" id="{7FE3F767-907B-4B47-9560-FD35D1D50881}"/>
              </a:ext>
            </a:extLst>
          </p:cNvPr>
          <p:cNvCxnSpPr>
            <a:stCxn id="9" idx="3"/>
            <a:endCxn id="12" idx="1"/>
          </p:cNvCxnSpPr>
          <p:nvPr/>
        </p:nvCxnSpPr>
        <p:spPr>
          <a:xfrm flipV="1">
            <a:off x="3660487" y="1994331"/>
            <a:ext cx="551473" cy="10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1D87C16-04E9-4687-A4F7-376E92C599FE}"/>
              </a:ext>
            </a:extLst>
          </p:cNvPr>
          <p:cNvCxnSpPr>
            <a:cxnSpLocks/>
            <a:stCxn id="9" idx="3"/>
            <a:endCxn id="15" idx="1"/>
          </p:cNvCxnSpPr>
          <p:nvPr/>
        </p:nvCxnSpPr>
        <p:spPr>
          <a:xfrm>
            <a:off x="3660487" y="3002443"/>
            <a:ext cx="551473" cy="838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E574CD4-4603-4528-A315-A427D55EE2D7}"/>
              </a:ext>
            </a:extLst>
          </p:cNvPr>
          <p:cNvSpPr txBox="1"/>
          <p:nvPr/>
        </p:nvSpPr>
        <p:spPr>
          <a:xfrm>
            <a:off x="782496" y="2118937"/>
            <a:ext cx="2102485" cy="307777"/>
          </a:xfrm>
          <a:prstGeom prst="rect">
            <a:avLst/>
          </a:prstGeom>
          <a:noFill/>
        </p:spPr>
        <p:txBody>
          <a:bodyPr wrap="square">
            <a:spAutoFit/>
          </a:bodyPr>
          <a:lstStyle/>
          <a:p>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存储文件（调用方）</a:t>
            </a:r>
            <a:endParaRPr lang="zh-CN" altLang="en-US" sz="1400" dirty="0"/>
          </a:p>
        </p:txBody>
      </p:sp>
      <p:sp>
        <p:nvSpPr>
          <p:cNvPr id="24" name="文本框 23">
            <a:extLst>
              <a:ext uri="{FF2B5EF4-FFF2-40B4-BE49-F238E27FC236}">
                <a16:creationId xmlns:a16="http://schemas.microsoft.com/office/drawing/2014/main" id="{0ACF5C81-41B7-469C-89A5-CD7CD45EA24B}"/>
              </a:ext>
            </a:extLst>
          </p:cNvPr>
          <p:cNvSpPr txBox="1"/>
          <p:nvPr/>
        </p:nvSpPr>
        <p:spPr>
          <a:xfrm>
            <a:off x="4211960" y="1195561"/>
            <a:ext cx="2520280" cy="307777"/>
          </a:xfrm>
          <a:prstGeom prst="rect">
            <a:avLst/>
          </a:prstGeom>
          <a:noFill/>
        </p:spPr>
        <p:txBody>
          <a:bodyPr wrap="square">
            <a:spAutoFit/>
          </a:bodyPr>
          <a:lstStyle/>
          <a:p>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将文件写入磁盘（被调用方）</a:t>
            </a:r>
            <a:endParaRPr lang="zh-CN" altLang="en-US" sz="1400" dirty="0"/>
          </a:p>
        </p:txBody>
      </p:sp>
      <p:sp>
        <p:nvSpPr>
          <p:cNvPr id="25" name="文本框 24">
            <a:extLst>
              <a:ext uri="{FF2B5EF4-FFF2-40B4-BE49-F238E27FC236}">
                <a16:creationId xmlns:a16="http://schemas.microsoft.com/office/drawing/2014/main" id="{951F45C1-5405-4970-821F-7236B677D5E0}"/>
              </a:ext>
            </a:extLst>
          </p:cNvPr>
          <p:cNvSpPr txBox="1"/>
          <p:nvPr/>
        </p:nvSpPr>
        <p:spPr>
          <a:xfrm>
            <a:off x="4211960" y="3050468"/>
            <a:ext cx="2376264" cy="307777"/>
          </a:xfrm>
          <a:prstGeom prst="rect">
            <a:avLst/>
          </a:prstGeom>
          <a:noFill/>
        </p:spPr>
        <p:txBody>
          <a:bodyPr wrap="square">
            <a:spAutoFit/>
          </a:bodyPr>
          <a:lstStyle/>
          <a:p>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将文件写入云盘（被调用方）</a:t>
            </a:r>
            <a:endParaRPr lang="zh-CN" altLang="en-US" sz="1400" dirty="0"/>
          </a:p>
        </p:txBody>
      </p:sp>
    </p:spTree>
    <p:extLst>
      <p:ext uri="{BB962C8B-B14F-4D97-AF65-F5344CB8AC3E}">
        <p14:creationId xmlns:p14="http://schemas.microsoft.com/office/powerpoint/2010/main" val="15087947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BEF58DC-F2EF-2125-8580-ABD95EBE6B0F}"/>
              </a:ext>
            </a:extLst>
          </p:cNvPr>
          <p:cNvSpPr txBox="1"/>
          <p:nvPr/>
        </p:nvSpPr>
        <p:spPr>
          <a:xfrm>
            <a:off x="611561" y="843558"/>
            <a:ext cx="7992888" cy="458908"/>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常见的面向对象程序设计语言：</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7E31B7A-588D-4D48-AC33-1C7925D85800}"/>
              </a:ext>
            </a:extLst>
          </p:cNvPr>
          <p:cNvSpPr txBox="1"/>
          <p:nvPr/>
        </p:nvSpPr>
        <p:spPr>
          <a:xfrm>
            <a:off x="611559" y="1563638"/>
            <a:ext cx="2448273" cy="2921121"/>
          </a:xfrm>
          <a:prstGeom prst="rect">
            <a:avLst/>
          </a:prstGeom>
          <a:noFill/>
        </p:spPr>
        <p:txBody>
          <a:bodyPr wrap="square">
            <a:spAutoFit/>
          </a:bodyPr>
          <a:lstStyle/>
          <a:p>
            <a:pPr>
              <a:lnSpc>
                <a:spcPct val="150000"/>
              </a:lnSpc>
              <a:spcAft>
                <a:spcPts val="600"/>
              </a:spcAft>
            </a:pPr>
            <a:r>
              <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rPr>
              <a:t>C++</a:t>
            </a:r>
          </a:p>
          <a:p>
            <a:pPr>
              <a:lnSpc>
                <a:spcPct val="150000"/>
              </a:lnSpc>
              <a:spcAft>
                <a:spcPts val="600"/>
              </a:spcAft>
            </a:pPr>
            <a:r>
              <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rPr>
              <a:t>Java</a:t>
            </a:r>
          </a:p>
          <a:p>
            <a:pPr>
              <a:lnSpc>
                <a:spcPct val="150000"/>
              </a:lnSpc>
              <a:spcAft>
                <a:spcPts val="600"/>
              </a:spcAft>
            </a:pPr>
            <a:r>
              <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rPr>
              <a:t>Python</a:t>
            </a:r>
          </a:p>
          <a:p>
            <a:pPr>
              <a:lnSpc>
                <a:spcPct val="150000"/>
              </a:lnSpc>
              <a:spcAft>
                <a:spcPts val="600"/>
              </a:spcAft>
            </a:pPr>
            <a:r>
              <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rPr>
              <a:t>PHP</a:t>
            </a:r>
          </a:p>
          <a:p>
            <a:pPr>
              <a:lnSpc>
                <a:spcPct val="150000"/>
              </a:lnSpc>
              <a:spcAft>
                <a:spcPts val="600"/>
              </a:spcAft>
            </a:pPr>
            <a:r>
              <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rPr>
              <a:t>JavaScript</a:t>
            </a:r>
          </a:p>
          <a:p>
            <a:pPr>
              <a:lnSpc>
                <a:spcPct val="150000"/>
              </a:lnSpc>
              <a:spcAft>
                <a:spcPts val="600"/>
              </a:spcAft>
            </a:pPr>
            <a:r>
              <a:rPr kumimoji="1"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p>
        </p:txBody>
      </p:sp>
      <p:pic>
        <p:nvPicPr>
          <p:cNvPr id="5122" name="Picture 2" descr="Java (programming language) - Wikipedia">
            <a:extLst>
              <a:ext uri="{FF2B5EF4-FFF2-40B4-BE49-F238E27FC236}">
                <a16:creationId xmlns:a16="http://schemas.microsoft.com/office/drawing/2014/main" id="{DB15A7B5-9D55-4BE8-A1AB-0C75A123C2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808" y="1596596"/>
            <a:ext cx="646559" cy="11840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ython (programming language) - Wikipedia">
            <a:extLst>
              <a:ext uri="{FF2B5EF4-FFF2-40B4-BE49-F238E27FC236}">
                <a16:creationId xmlns:a16="http://schemas.microsoft.com/office/drawing/2014/main" id="{74764A9A-F21C-4F26-A7CD-D47614F97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596596"/>
            <a:ext cx="1184060" cy="118406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HP - Wikipedia">
            <a:extLst>
              <a:ext uri="{FF2B5EF4-FFF2-40B4-BE49-F238E27FC236}">
                <a16:creationId xmlns:a16="http://schemas.microsoft.com/office/drawing/2014/main" id="{6BEF156E-DC01-4176-B031-32E14A17E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1596596"/>
            <a:ext cx="2448273" cy="132014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avaScript &amp; JavaScript with ASP.NET - Pragim Tech">
            <a:extLst>
              <a:ext uri="{FF2B5EF4-FFF2-40B4-BE49-F238E27FC236}">
                <a16:creationId xmlns:a16="http://schemas.microsoft.com/office/drawing/2014/main" id="{9EF00E1C-B013-4712-A95E-0734E92DF0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09" y="2883976"/>
            <a:ext cx="1656183" cy="124053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TypeScript Tutorial: A Guide to Using the Programming Language – The New  Stack">
            <a:extLst>
              <a:ext uri="{FF2B5EF4-FFF2-40B4-BE49-F238E27FC236}">
                <a16:creationId xmlns:a16="http://schemas.microsoft.com/office/drawing/2014/main" id="{80DCFAA3-1127-4DF9-B0F2-C5AD3FEE2D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204" y="2916743"/>
            <a:ext cx="2648125" cy="120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22443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accent1"/>
                </a:solidFill>
                <a:latin typeface="微软雅黑" panose="020B0503020204020204" pitchFamily="34" charset="-122"/>
                <a:ea typeface="微软雅黑" panose="020B0503020204020204" pitchFamily="34" charset="-122"/>
              </a:rPr>
              <a:t>目录</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1800" b="1" dirty="0">
                <a:solidFill>
                  <a:schemeClr val="accent1"/>
                </a:solidFill>
                <a:latin typeface="微软雅黑" panose="020B0503020204020204" pitchFamily="34" charset="-122"/>
                <a:ea typeface="微软雅黑" panose="020B0503020204020204" pitchFamily="34" charset="-122"/>
              </a:rPr>
              <a:t>Contents</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535484" y="1635646"/>
            <a:ext cx="827482"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48" name="组合 47"/>
          <p:cNvGrpSpPr/>
          <p:nvPr/>
        </p:nvGrpSpPr>
        <p:grpSpPr>
          <a:xfrm>
            <a:off x="2535484" y="2315260"/>
            <a:ext cx="827482"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51" name="组合 50"/>
          <p:cNvGrpSpPr/>
          <p:nvPr/>
        </p:nvGrpSpPr>
        <p:grpSpPr>
          <a:xfrm>
            <a:off x="2535484" y="3017108"/>
            <a:ext cx="827482"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3214736" y="1648957"/>
            <a:ext cx="3569218" cy="459690"/>
            <a:chOff x="4315150" y="953426"/>
            <a:chExt cx="3857250" cy="540057"/>
          </a:xfrm>
        </p:grpSpPr>
        <p:sp>
          <p:nvSpPr>
            <p:cNvPr id="61" name="矩形 60"/>
            <p:cNvSpPr/>
            <p:nvPr/>
          </p:nvSpPr>
          <p:spPr>
            <a:xfrm>
              <a:off x="4841196" y="1036090"/>
              <a:ext cx="2827147"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发展史</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3" name="组合 62"/>
          <p:cNvGrpSpPr/>
          <p:nvPr/>
        </p:nvGrpSpPr>
        <p:grpSpPr>
          <a:xfrm>
            <a:off x="3214736" y="2343110"/>
            <a:ext cx="3569218" cy="459690"/>
            <a:chOff x="4315150" y="1647579"/>
            <a:chExt cx="3857250" cy="540057"/>
          </a:xfrm>
        </p:grpSpPr>
        <p:sp>
          <p:nvSpPr>
            <p:cNvPr id="64" name="矩形 63"/>
            <p:cNvSpPr/>
            <p:nvPr/>
          </p:nvSpPr>
          <p:spPr>
            <a:xfrm>
              <a:off x="4841196" y="1730243"/>
              <a:ext cx="2827147"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的语言特性</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6" name="组合 65"/>
          <p:cNvGrpSpPr/>
          <p:nvPr/>
        </p:nvGrpSpPr>
        <p:grpSpPr>
          <a:xfrm>
            <a:off x="3214736" y="3037262"/>
            <a:ext cx="3569218" cy="459690"/>
            <a:chOff x="4315150" y="2341731"/>
            <a:chExt cx="3857250" cy="540057"/>
          </a:xfrm>
        </p:grpSpPr>
        <p:sp>
          <p:nvSpPr>
            <p:cNvPr id="67" name="矩形 66"/>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4" name="组合 33"/>
          <p:cNvGrpSpPr/>
          <p:nvPr/>
        </p:nvGrpSpPr>
        <p:grpSpPr>
          <a:xfrm>
            <a:off x="7956376" y="490833"/>
            <a:ext cx="432048" cy="432834"/>
            <a:chOff x="6084168" y="1274820"/>
            <a:chExt cx="432048" cy="432834"/>
          </a:xfrm>
        </p:grpSpPr>
        <p:sp>
          <p:nvSpPr>
            <p:cNvPr id="3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7" name="组合 36"/>
          <p:cNvGrpSpPr/>
          <p:nvPr/>
        </p:nvGrpSpPr>
        <p:grpSpPr>
          <a:xfrm>
            <a:off x="6660232" y="491226"/>
            <a:ext cx="432048" cy="432048"/>
            <a:chOff x="4788024" y="1275213"/>
            <a:chExt cx="432048" cy="432048"/>
          </a:xfrm>
        </p:grpSpPr>
        <p:sp>
          <p:nvSpPr>
            <p:cNvPr id="3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0" name="组合 39"/>
          <p:cNvGrpSpPr/>
          <p:nvPr/>
        </p:nvGrpSpPr>
        <p:grpSpPr>
          <a:xfrm>
            <a:off x="7308304" y="490833"/>
            <a:ext cx="432833" cy="432834"/>
            <a:chOff x="5436096" y="1274820"/>
            <a:chExt cx="432833" cy="432834"/>
          </a:xfrm>
        </p:grpSpPr>
        <p:sp>
          <p:nvSpPr>
            <p:cNvPr id="4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4" name="组合 43"/>
          <p:cNvGrpSpPr/>
          <p:nvPr/>
        </p:nvGrpSpPr>
        <p:grpSpPr>
          <a:xfrm>
            <a:off x="5364088" y="490833"/>
            <a:ext cx="432833" cy="432834"/>
            <a:chOff x="3491880" y="1274820"/>
            <a:chExt cx="432833" cy="432834"/>
          </a:xfrm>
        </p:grpSpPr>
        <p:sp>
          <p:nvSpPr>
            <p:cNvPr id="75"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6"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77" name="组合 76"/>
          <p:cNvGrpSpPr/>
          <p:nvPr/>
        </p:nvGrpSpPr>
        <p:grpSpPr>
          <a:xfrm>
            <a:off x="6012160" y="490833"/>
            <a:ext cx="432833" cy="432834"/>
            <a:chOff x="4139952" y="1274820"/>
            <a:chExt cx="432833" cy="432834"/>
          </a:xfrm>
        </p:grpSpPr>
        <p:sp>
          <p:nvSpPr>
            <p:cNvPr id="78"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9"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 name="组合 8">
            <a:extLst>
              <a:ext uri="{FF2B5EF4-FFF2-40B4-BE49-F238E27FC236}">
                <a16:creationId xmlns:a16="http://schemas.microsoft.com/office/drawing/2014/main" id="{962760C1-61AD-A42C-96F0-924E3BD18330}"/>
              </a:ext>
            </a:extLst>
          </p:cNvPr>
          <p:cNvGrpSpPr/>
          <p:nvPr/>
        </p:nvGrpSpPr>
        <p:grpSpPr>
          <a:xfrm>
            <a:off x="2535484" y="3721033"/>
            <a:ext cx="827482" cy="523220"/>
            <a:chOff x="2215144" y="3018134"/>
            <a:chExt cx="1244730" cy="959255"/>
          </a:xfrm>
        </p:grpSpPr>
        <p:sp>
          <p:nvSpPr>
            <p:cNvPr id="10" name="平行四边形 9">
              <a:extLst>
                <a:ext uri="{FF2B5EF4-FFF2-40B4-BE49-F238E27FC236}">
                  <a16:creationId xmlns:a16="http://schemas.microsoft.com/office/drawing/2014/main" id="{8555A3EB-857F-96D4-7B17-C5E6A358316F}"/>
                </a:ext>
              </a:extLst>
            </p:cNvPr>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11" name="文本框 11">
              <a:extLst>
                <a:ext uri="{FF2B5EF4-FFF2-40B4-BE49-F238E27FC236}">
                  <a16:creationId xmlns:a16="http://schemas.microsoft.com/office/drawing/2014/main" id="{35CC6C53-B702-A2C2-3F63-CAAF97DA2F91}"/>
                </a:ext>
              </a:extLst>
            </p:cNvPr>
            <p:cNvSpPr txBox="1"/>
            <p:nvPr/>
          </p:nvSpPr>
          <p:spPr>
            <a:xfrm>
              <a:off x="2393074" y="3018134"/>
              <a:ext cx="1066800" cy="95925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12" name="组合 11">
            <a:extLst>
              <a:ext uri="{FF2B5EF4-FFF2-40B4-BE49-F238E27FC236}">
                <a16:creationId xmlns:a16="http://schemas.microsoft.com/office/drawing/2014/main" id="{9C709B38-8769-2EB1-FDC7-69828EC577BA}"/>
              </a:ext>
            </a:extLst>
          </p:cNvPr>
          <p:cNvGrpSpPr/>
          <p:nvPr/>
        </p:nvGrpSpPr>
        <p:grpSpPr>
          <a:xfrm>
            <a:off x="3214736" y="3741187"/>
            <a:ext cx="3569218" cy="459690"/>
            <a:chOff x="4315150" y="2341731"/>
            <a:chExt cx="3857250" cy="540057"/>
          </a:xfrm>
        </p:grpSpPr>
        <p:sp>
          <p:nvSpPr>
            <p:cNvPr id="13" name="矩形 12">
              <a:extLst>
                <a:ext uri="{FF2B5EF4-FFF2-40B4-BE49-F238E27FC236}">
                  <a16:creationId xmlns:a16="http://schemas.microsoft.com/office/drawing/2014/main" id="{BD0598EE-3C0B-B862-03C1-42BD217018F2}"/>
                </a:ext>
              </a:extLst>
            </p:cNvPr>
            <p:cNvSpPr/>
            <p:nvPr/>
          </p:nvSpPr>
          <p:spPr>
            <a:xfrm>
              <a:off x="4841197" y="2424395"/>
              <a:ext cx="2827146"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开发环境</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平行四边形 13">
              <a:extLst>
                <a:ext uri="{FF2B5EF4-FFF2-40B4-BE49-F238E27FC236}">
                  <a16:creationId xmlns:a16="http://schemas.microsoft.com/office/drawing/2014/main" id="{095ED9DC-295A-FE57-9195-217E0D421E06}"/>
                </a:ext>
              </a:extLst>
            </p:cNvPr>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extLst>
      <p:ext uri="{BB962C8B-B14F-4D97-AF65-F5344CB8AC3E}">
        <p14:creationId xmlns:p14="http://schemas.microsoft.com/office/powerpoint/2010/main" val="4651685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BEF58DC-F2EF-2125-8580-ABD95EBE6B0F}"/>
              </a:ext>
            </a:extLst>
          </p:cNvPr>
          <p:cNvSpPr txBox="1"/>
          <p:nvPr/>
        </p:nvSpPr>
        <p:spPr>
          <a:xfrm>
            <a:off x="611561" y="843558"/>
            <a:ext cx="7992888" cy="458908"/>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讨论</a:t>
            </a:r>
            <a:r>
              <a:rPr kumimoji="1" lang="en-US" altLang="zh-CN" dirty="0">
                <a:solidFill>
                  <a:srgbClr val="005DA2"/>
                </a:solidFill>
                <a:latin typeface="微软雅黑" panose="020B0503020204020204" pitchFamily="34" charset="-122"/>
                <a:ea typeface="微软雅黑" panose="020B0503020204020204" pitchFamily="34" charset="-122"/>
              </a:rPr>
              <a:t>1</a:t>
            </a:r>
            <a:r>
              <a:rPr kumimoji="1" lang="zh-CN" altLang="en-US" dirty="0">
                <a:solidFill>
                  <a:srgbClr val="005DA2"/>
                </a:solidFill>
                <a:latin typeface="微软雅黑" panose="020B0503020204020204" pitchFamily="34" charset="-122"/>
                <a:ea typeface="微软雅黑" panose="020B0503020204020204" pitchFamily="34" charset="-122"/>
              </a:rPr>
              <a:t>：面向对象设计模式和程序设计语言的关系</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4F2B733-C337-DF08-538B-5CAD089CF1B3}"/>
              </a:ext>
            </a:extLst>
          </p:cNvPr>
          <p:cNvSpPr txBox="1"/>
          <p:nvPr/>
        </p:nvSpPr>
        <p:spPr>
          <a:xfrm>
            <a:off x="611561" y="1176738"/>
            <a:ext cx="7992888" cy="418128"/>
          </a:xfrm>
          <a:prstGeom prst="rect">
            <a:avLst/>
          </a:prstGeom>
          <a:noFill/>
        </p:spPr>
        <p:txBody>
          <a:bodyPr wrap="square" rtlCol="0">
            <a:spAutoFit/>
          </a:bodyPr>
          <a:lstStyle/>
          <a:p>
            <a:pPr>
              <a:lnSpc>
                <a:spcPct val="150000"/>
              </a:lnSpc>
            </a:pPr>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是否语言中一定要有类、成员函数、继承派生等概念才能实现面向对象程序设计？</a:t>
            </a:r>
            <a:endPar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F660956-1ECB-A6B3-EFCF-45F349B0475A}"/>
              </a:ext>
            </a:extLst>
          </p:cNvPr>
          <p:cNvSpPr txBox="1"/>
          <p:nvPr/>
        </p:nvSpPr>
        <p:spPr>
          <a:xfrm>
            <a:off x="611561" y="1733020"/>
            <a:ext cx="7992888" cy="1526123"/>
          </a:xfrm>
          <a:prstGeom prst="rect">
            <a:avLst/>
          </a:prstGeom>
          <a:noFill/>
        </p:spPr>
        <p:txBody>
          <a:bodyPr wrap="square" rtlCol="0">
            <a:spAutoFit/>
          </a:bodyPr>
          <a:lstStyle/>
          <a:p>
            <a:pPr>
              <a:lnSpc>
                <a:spcPct val="150000"/>
              </a:lnSpc>
            </a:pPr>
            <a:r>
              <a:rPr kumimoji="1" lang="zh-CN" altLang="en-US" sz="1600" dirty="0">
                <a:solidFill>
                  <a:srgbClr val="005DA2"/>
                </a:solidFill>
                <a:latin typeface="微软雅黑" panose="020B0503020204020204" pitchFamily="34" charset="-122"/>
                <a:ea typeface="微软雅黑" panose="020B0503020204020204" pitchFamily="34" charset="-122"/>
              </a:rPr>
              <a:t>面向对象是一种程序设计模式，与开发者所用的语言没有严格的相关性。</a:t>
            </a:r>
            <a:r>
              <a:rPr kumimoji="1" lang="en-US" altLang="zh-CN" sz="1600" dirty="0">
                <a:solidFill>
                  <a:srgbClr val="005DA2"/>
                </a:solidFill>
                <a:latin typeface="微软雅黑" panose="020B0503020204020204" pitchFamily="34" charset="-122"/>
                <a:ea typeface="微软雅黑" panose="020B0503020204020204" pitchFamily="34" charset="-122"/>
              </a:rPr>
              <a:t>go</a:t>
            </a:r>
            <a:r>
              <a:rPr kumimoji="1" lang="zh-CN" altLang="en-US" sz="1600" dirty="0">
                <a:solidFill>
                  <a:srgbClr val="005DA2"/>
                </a:solidFill>
                <a:latin typeface="微软雅黑" panose="020B0503020204020204" pitchFamily="34" charset="-122"/>
                <a:ea typeface="微软雅黑" panose="020B0503020204020204" pitchFamily="34" charset="-122"/>
              </a:rPr>
              <a:t>、</a:t>
            </a:r>
            <a:r>
              <a:rPr kumimoji="1" lang="en-US" altLang="zh-CN" sz="1600" dirty="0">
                <a:solidFill>
                  <a:srgbClr val="005DA2"/>
                </a:solidFill>
                <a:latin typeface="微软雅黑" panose="020B0503020204020204" pitchFamily="34" charset="-122"/>
                <a:ea typeface="微软雅黑" panose="020B0503020204020204" pitchFamily="34" charset="-122"/>
              </a:rPr>
              <a:t>rust</a:t>
            </a:r>
            <a:r>
              <a:rPr kumimoji="1" lang="zh-CN" altLang="en-US" sz="1600" dirty="0">
                <a:solidFill>
                  <a:srgbClr val="005DA2"/>
                </a:solidFill>
                <a:latin typeface="微软雅黑" panose="020B0503020204020204" pitchFamily="34" charset="-122"/>
                <a:ea typeface="微软雅黑" panose="020B0503020204020204" pitchFamily="34" charset="-122"/>
              </a:rPr>
              <a:t>中已经没有类、成员函数、继承派生这些概念，但依然可以很简单的实现面向对象程序设计。</a:t>
            </a:r>
            <a:endParaRPr kumimoji="1" lang="en-US" altLang="zh-CN" sz="1600" dirty="0">
              <a:solidFill>
                <a:srgbClr val="005DA2"/>
              </a:solidFill>
              <a:latin typeface="微软雅黑" panose="020B0503020204020204" pitchFamily="34" charset="-122"/>
              <a:ea typeface="微软雅黑" panose="020B0503020204020204" pitchFamily="34" charset="-122"/>
            </a:endParaRPr>
          </a:p>
          <a:p>
            <a:pPr>
              <a:lnSpc>
                <a:spcPct val="150000"/>
              </a:lnSpc>
            </a:pPr>
            <a:endParaRPr kumimoji="1" lang="en-US" altLang="zh-CN" sz="1600"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en-US" altLang="zh-CN" sz="1600" dirty="0">
                <a:solidFill>
                  <a:srgbClr val="005DA2"/>
                </a:solidFill>
                <a:latin typeface="微软雅黑" panose="020B0503020204020204" pitchFamily="34" charset="-122"/>
                <a:ea typeface="微软雅黑" panose="020B0503020204020204" pitchFamily="34" charset="-122"/>
              </a:rPr>
              <a:t>C</a:t>
            </a:r>
            <a:r>
              <a:rPr kumimoji="1" lang="zh-CN" altLang="en-US" sz="1600" dirty="0">
                <a:solidFill>
                  <a:srgbClr val="005DA2"/>
                </a:solidFill>
                <a:latin typeface="微软雅黑" panose="020B0503020204020204" pitchFamily="34" charset="-122"/>
                <a:ea typeface="微软雅黑" panose="020B0503020204020204" pitchFamily="34" charset="-122"/>
              </a:rPr>
              <a:t>语言也可以通过结构体、函数指针以及动态初始化策略实现面向对象程序设计。</a:t>
            </a:r>
            <a:endParaRPr kumimoji="1" lang="en-US" altLang="zh-CN" sz="1600" dirty="0">
              <a:solidFill>
                <a:srgbClr val="005DA2"/>
              </a:solidFill>
              <a:latin typeface="微软雅黑" panose="020B0503020204020204" pitchFamily="34" charset="-122"/>
              <a:ea typeface="微软雅黑" panose="020B0503020204020204" pitchFamily="34" charset="-122"/>
            </a:endParaRPr>
          </a:p>
        </p:txBody>
      </p:sp>
      <p:pic>
        <p:nvPicPr>
          <p:cNvPr id="2050" name="Picture 2">
            <a:extLst>
              <a:ext uri="{FF2B5EF4-FFF2-40B4-BE49-F238E27FC236}">
                <a16:creationId xmlns:a16="http://schemas.microsoft.com/office/drawing/2014/main" id="{C619117D-6830-D897-D4CE-B59019D78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362023"/>
            <a:ext cx="5054600" cy="135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2274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C7E8CDDA-D33E-ADEE-94FC-B13998D83192}"/>
              </a:ext>
            </a:extLst>
          </p:cNvPr>
          <p:cNvSpPr txBox="1"/>
          <p:nvPr/>
        </p:nvSpPr>
        <p:spPr>
          <a:xfrm>
            <a:off x="575556" y="1072846"/>
            <a:ext cx="7992888" cy="2997808"/>
          </a:xfrm>
          <a:prstGeom prst="rect">
            <a:avLst/>
          </a:prstGeom>
          <a:noFill/>
        </p:spPr>
        <p:txBody>
          <a:bodyPr wrap="squar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讨论</a:t>
            </a:r>
            <a:r>
              <a:rPr kumimoji="1" lang="en-US" altLang="zh-CN" dirty="0">
                <a:solidFill>
                  <a:srgbClr val="005DA2"/>
                </a:solidFill>
                <a:latin typeface="微软雅黑" panose="020B0503020204020204" pitchFamily="34" charset="-122"/>
                <a:ea typeface="微软雅黑" panose="020B0503020204020204" pitchFamily="34" charset="-122"/>
              </a:rPr>
              <a:t>2</a:t>
            </a:r>
            <a:r>
              <a:rPr kumimoji="1" lang="zh-CN" altLang="en-US" dirty="0">
                <a:solidFill>
                  <a:srgbClr val="005DA2"/>
                </a:solidFill>
                <a:latin typeface="微软雅黑" panose="020B0503020204020204" pitchFamily="34" charset="-122"/>
                <a:ea typeface="微软雅黑" panose="020B0503020204020204" pitchFamily="34" charset="-122"/>
              </a:rPr>
              <a:t>：面向对象程序设计语言的发展方向</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对象（</a:t>
            </a:r>
            <a:r>
              <a:rPr kumimoji="1" lang="en-US" altLang="zh-CN" dirty="0">
                <a:solidFill>
                  <a:srgbClr val="005DA2"/>
                </a:solidFill>
                <a:latin typeface="微软雅黑" panose="020B0503020204020204" pitchFamily="34" charset="-122"/>
                <a:ea typeface="微软雅黑" panose="020B0503020204020204" pitchFamily="34" charset="-122"/>
              </a:rPr>
              <a:t>object</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类（</a:t>
            </a:r>
            <a:r>
              <a:rPr kumimoji="1" lang="en-US" altLang="zh-CN" dirty="0">
                <a:solidFill>
                  <a:srgbClr val="005DA2"/>
                </a:solidFill>
                <a:latin typeface="微软雅黑" panose="020B0503020204020204" pitchFamily="34" charset="-122"/>
                <a:ea typeface="微软雅黑" panose="020B0503020204020204" pitchFamily="34" charset="-122"/>
              </a:rPr>
              <a:t>class</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抽象（</a:t>
            </a:r>
            <a:r>
              <a:rPr kumimoji="1" lang="en-US" altLang="zh-CN" dirty="0">
                <a:solidFill>
                  <a:srgbClr val="005DA2"/>
                </a:solidFill>
                <a:latin typeface="微软雅黑" panose="020B0503020204020204" pitchFamily="34" charset="-122"/>
                <a:ea typeface="微软雅黑" panose="020B0503020204020204" pitchFamily="34" charset="-122"/>
              </a:rPr>
              <a:t>abstraction</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封装（</a:t>
            </a:r>
            <a:r>
              <a:rPr kumimoji="1" lang="en-US" altLang="zh-CN" dirty="0">
                <a:solidFill>
                  <a:srgbClr val="005DA2"/>
                </a:solidFill>
                <a:latin typeface="微软雅黑" panose="020B0503020204020204" pitchFamily="34" charset="-122"/>
                <a:ea typeface="微软雅黑" panose="020B0503020204020204" pitchFamily="34" charset="-122"/>
              </a:rPr>
              <a:t>encapsulation</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C00000"/>
                </a:solidFill>
                <a:latin typeface="微软雅黑" panose="020B0503020204020204" pitchFamily="34" charset="-122"/>
                <a:ea typeface="微软雅黑" panose="020B0503020204020204" pitchFamily="34" charset="-122"/>
              </a:rPr>
              <a:t>继承（</a:t>
            </a:r>
            <a:r>
              <a:rPr kumimoji="1" lang="en-US" altLang="zh-CN" dirty="0">
                <a:solidFill>
                  <a:srgbClr val="C00000"/>
                </a:solidFill>
                <a:latin typeface="微软雅黑" panose="020B0503020204020204" pitchFamily="34" charset="-122"/>
                <a:ea typeface="微软雅黑" panose="020B0503020204020204" pitchFamily="34" charset="-122"/>
              </a:rPr>
              <a:t>inheritance</a:t>
            </a:r>
            <a:r>
              <a:rPr kumimoji="1" lang="zh-CN" altLang="en-US" dirty="0">
                <a:solidFill>
                  <a:srgbClr val="C00000"/>
                </a:solidFill>
                <a:latin typeface="微软雅黑" panose="020B0503020204020204" pitchFamily="34" charset="-122"/>
                <a:ea typeface="微软雅黑" panose="020B0503020204020204" pitchFamily="34" charset="-122"/>
              </a:rPr>
              <a:t>）</a:t>
            </a:r>
            <a:endParaRPr kumimoji="1" lang="en-US" altLang="zh-CN"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多态（</a:t>
            </a:r>
            <a:r>
              <a:rPr kumimoji="1" lang="en" altLang="zh-CN" dirty="0">
                <a:solidFill>
                  <a:srgbClr val="005DA2"/>
                </a:solidFill>
                <a:latin typeface="微软雅黑" panose="020B0503020204020204" pitchFamily="34" charset="-122"/>
                <a:ea typeface="微软雅黑" panose="020B0503020204020204" pitchFamily="34" charset="-122"/>
              </a:rPr>
              <a:t>Polymorphism</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 name="左大括号 2">
            <a:extLst>
              <a:ext uri="{FF2B5EF4-FFF2-40B4-BE49-F238E27FC236}">
                <a16:creationId xmlns:a16="http://schemas.microsoft.com/office/drawing/2014/main" id="{91727625-2C58-9AE3-0DC2-A020C51FCA6F}"/>
              </a:ext>
            </a:extLst>
          </p:cNvPr>
          <p:cNvSpPr/>
          <p:nvPr/>
        </p:nvSpPr>
        <p:spPr>
          <a:xfrm>
            <a:off x="3419872" y="2938274"/>
            <a:ext cx="360040" cy="1005881"/>
          </a:xfrm>
          <a:prstGeom prst="leftBrace">
            <a:avLst>
              <a:gd name="adj1" fmla="val 4970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7C3C130D-AD1B-E6B7-5F6E-70A60F4C7043}"/>
              </a:ext>
            </a:extLst>
          </p:cNvPr>
          <p:cNvSpPr txBox="1"/>
          <p:nvPr/>
        </p:nvSpPr>
        <p:spPr>
          <a:xfrm>
            <a:off x="3811270" y="2768997"/>
            <a:ext cx="1005403" cy="338554"/>
          </a:xfrm>
          <a:prstGeom prst="rect">
            <a:avLst/>
          </a:prstGeom>
          <a:noFill/>
        </p:spPr>
        <p:txBody>
          <a:bodyPr wrap="none" rtlCol="0">
            <a:spAutoFit/>
          </a:bodyPr>
          <a:lstStyle/>
          <a:p>
            <a:r>
              <a:rPr kumimoji="1" lang="zh-CN" altLang="en-US" sz="1600" dirty="0">
                <a:solidFill>
                  <a:srgbClr val="C00000"/>
                </a:solidFill>
                <a:latin typeface="微软雅黑" panose="020B0503020204020204" pitchFamily="34" charset="-122"/>
                <a:ea typeface="微软雅黑" panose="020B0503020204020204" pitchFamily="34" charset="-122"/>
              </a:rPr>
              <a:t>代码复用</a:t>
            </a:r>
          </a:p>
        </p:txBody>
      </p:sp>
      <p:sp>
        <p:nvSpPr>
          <p:cNvPr id="5" name="文本框 4">
            <a:extLst>
              <a:ext uri="{FF2B5EF4-FFF2-40B4-BE49-F238E27FC236}">
                <a16:creationId xmlns:a16="http://schemas.microsoft.com/office/drawing/2014/main" id="{F61D6223-094C-7751-2FDF-4423736EF171}"/>
              </a:ext>
            </a:extLst>
          </p:cNvPr>
          <p:cNvSpPr txBox="1"/>
          <p:nvPr/>
        </p:nvSpPr>
        <p:spPr>
          <a:xfrm>
            <a:off x="3811270" y="3759725"/>
            <a:ext cx="595035" cy="338554"/>
          </a:xfrm>
          <a:prstGeom prst="rect">
            <a:avLst/>
          </a:prstGeom>
          <a:noFill/>
        </p:spPr>
        <p:txBody>
          <a:bodyPr wrap="none" rtlCol="0">
            <a:spAutoFit/>
          </a:bodyPr>
          <a:lstStyle/>
          <a:p>
            <a:r>
              <a:rPr kumimoji="1" lang="zh-CN" altLang="en-US" sz="1600" dirty="0">
                <a:solidFill>
                  <a:srgbClr val="C00000"/>
                </a:solidFill>
                <a:latin typeface="微软雅黑" panose="020B0503020204020204" pitchFamily="34" charset="-122"/>
                <a:ea typeface="微软雅黑" panose="020B0503020204020204" pitchFamily="34" charset="-122"/>
              </a:rPr>
              <a:t>多态</a:t>
            </a:r>
          </a:p>
        </p:txBody>
      </p:sp>
      <p:sp>
        <p:nvSpPr>
          <p:cNvPr id="6" name="文本框 5">
            <a:extLst>
              <a:ext uri="{FF2B5EF4-FFF2-40B4-BE49-F238E27FC236}">
                <a16:creationId xmlns:a16="http://schemas.microsoft.com/office/drawing/2014/main" id="{FDB8E727-5BDA-D8CA-8133-EC0049921B24}"/>
              </a:ext>
            </a:extLst>
          </p:cNvPr>
          <p:cNvSpPr txBox="1"/>
          <p:nvPr/>
        </p:nvSpPr>
        <p:spPr>
          <a:xfrm>
            <a:off x="5220072" y="1563638"/>
            <a:ext cx="3095719" cy="1631216"/>
          </a:xfrm>
          <a:prstGeom prst="rect">
            <a:avLst/>
          </a:prstGeom>
          <a:noFill/>
        </p:spPr>
        <p:txBody>
          <a:bodyPr wrap="none" rtlCol="0">
            <a:spAutoFit/>
          </a:bodyPr>
          <a:lstStyle/>
          <a:p>
            <a:pPr>
              <a:spcAft>
                <a:spcPts val="600"/>
              </a:spcAft>
            </a:pPr>
            <a:r>
              <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C++	1983</a:t>
            </a:r>
          </a:p>
          <a:p>
            <a:pPr>
              <a:spcAft>
                <a:spcPts val="600"/>
              </a:spcAft>
            </a:pPr>
            <a:r>
              <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Python	1990</a:t>
            </a:r>
          </a:p>
          <a:p>
            <a:pPr>
              <a:spcAft>
                <a:spcPts val="600"/>
              </a:spcAft>
            </a:pPr>
            <a:r>
              <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Java	1995</a:t>
            </a:r>
          </a:p>
          <a:p>
            <a:pPr>
              <a:spcAft>
                <a:spcPts val="600"/>
              </a:spcAft>
            </a:pPr>
            <a:r>
              <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Go	2007</a:t>
            </a:r>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2009</a:t>
            </a:r>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a:t>
            </a:r>
            <a:r>
              <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1.0</a:t>
            </a:r>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版）</a:t>
            </a:r>
            <a:endPar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spcAft>
                <a:spcPts val="600"/>
              </a:spcAft>
            </a:pPr>
            <a:r>
              <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Rust	2006</a:t>
            </a:r>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2012</a:t>
            </a:r>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预览版）</a:t>
            </a:r>
            <a:endPar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FE7BFC85-099C-E4F0-A23F-3CAB0EDDD157}"/>
              </a:ext>
            </a:extLst>
          </p:cNvPr>
          <p:cNvSpPr/>
          <p:nvPr/>
        </p:nvSpPr>
        <p:spPr>
          <a:xfrm>
            <a:off x="5220072" y="1563638"/>
            <a:ext cx="1656184" cy="9361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6050683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与面向对象</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左大括号 2">
            <a:extLst>
              <a:ext uri="{FF2B5EF4-FFF2-40B4-BE49-F238E27FC236}">
                <a16:creationId xmlns:a16="http://schemas.microsoft.com/office/drawing/2014/main" id="{91727625-2C58-9AE3-0DC2-A020C51FCA6F}"/>
              </a:ext>
            </a:extLst>
          </p:cNvPr>
          <p:cNvSpPr/>
          <p:nvPr/>
        </p:nvSpPr>
        <p:spPr>
          <a:xfrm>
            <a:off x="1691680" y="1446665"/>
            <a:ext cx="360040" cy="1005881"/>
          </a:xfrm>
          <a:prstGeom prst="leftBrace">
            <a:avLst>
              <a:gd name="adj1" fmla="val 4970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7C3C130D-AD1B-E6B7-5F6E-70A60F4C7043}"/>
              </a:ext>
            </a:extLst>
          </p:cNvPr>
          <p:cNvSpPr txBox="1"/>
          <p:nvPr/>
        </p:nvSpPr>
        <p:spPr>
          <a:xfrm>
            <a:off x="2083078" y="1277388"/>
            <a:ext cx="2236510" cy="338554"/>
          </a:xfrm>
          <a:prstGeom prst="rect">
            <a:avLst/>
          </a:prstGeom>
          <a:noFill/>
        </p:spPr>
        <p:txBody>
          <a:bodyPr wrap="none" rtlCol="0">
            <a:spAutoFit/>
          </a:bodyPr>
          <a:lstStyle/>
          <a:p>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通过</a:t>
            </a:r>
            <a:r>
              <a:rPr kumimoji="1" lang="zh-CN" altLang="en-US" sz="1600" dirty="0">
                <a:solidFill>
                  <a:srgbClr val="C00000"/>
                </a:solidFill>
                <a:latin typeface="微软雅黑" panose="020B0503020204020204" pitchFamily="34" charset="-122"/>
                <a:ea typeface="微软雅黑" panose="020B0503020204020204" pitchFamily="34" charset="-122"/>
              </a:rPr>
              <a:t>组合</a:t>
            </a:r>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实现代码复用</a:t>
            </a:r>
          </a:p>
        </p:txBody>
      </p:sp>
      <p:sp>
        <p:nvSpPr>
          <p:cNvPr id="5" name="文本框 4">
            <a:extLst>
              <a:ext uri="{FF2B5EF4-FFF2-40B4-BE49-F238E27FC236}">
                <a16:creationId xmlns:a16="http://schemas.microsoft.com/office/drawing/2014/main" id="{F61D6223-094C-7751-2FDF-4423736EF171}"/>
              </a:ext>
            </a:extLst>
          </p:cNvPr>
          <p:cNvSpPr txBox="1"/>
          <p:nvPr/>
        </p:nvSpPr>
        <p:spPr>
          <a:xfrm>
            <a:off x="2083078" y="2268116"/>
            <a:ext cx="2282291" cy="338554"/>
          </a:xfrm>
          <a:prstGeom prst="rect">
            <a:avLst/>
          </a:prstGeom>
          <a:noFill/>
        </p:spPr>
        <p:txBody>
          <a:bodyPr wrap="none" rtlCol="0">
            <a:spAutoFit/>
          </a:bodyPr>
          <a:lstStyle/>
          <a:p>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通过</a:t>
            </a:r>
            <a:r>
              <a:rPr kumimoji="1" lang="en-US" altLang="zh-CN" sz="1600" dirty="0">
                <a:solidFill>
                  <a:srgbClr val="C00000"/>
                </a:solidFill>
                <a:latin typeface="微软雅黑" panose="020B0503020204020204" pitchFamily="34" charset="-122"/>
                <a:ea typeface="微软雅黑" panose="020B0503020204020204" pitchFamily="34" charset="-122"/>
              </a:rPr>
              <a:t>Interface</a:t>
            </a:r>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实现多态</a:t>
            </a:r>
          </a:p>
        </p:txBody>
      </p:sp>
      <p:sp>
        <p:nvSpPr>
          <p:cNvPr id="8" name="文本框 7">
            <a:extLst>
              <a:ext uri="{FF2B5EF4-FFF2-40B4-BE49-F238E27FC236}">
                <a16:creationId xmlns:a16="http://schemas.microsoft.com/office/drawing/2014/main" id="{02AA1675-110A-59C1-A59E-DC6DA430F8F2}"/>
              </a:ext>
            </a:extLst>
          </p:cNvPr>
          <p:cNvSpPr txBox="1"/>
          <p:nvPr/>
        </p:nvSpPr>
        <p:spPr>
          <a:xfrm>
            <a:off x="1005004" y="1779662"/>
            <a:ext cx="917848" cy="369332"/>
          </a:xfrm>
          <a:prstGeom prst="rect">
            <a:avLst/>
          </a:prstGeom>
          <a:noFill/>
        </p:spPr>
        <p:txBody>
          <a:bodyPr wrap="square">
            <a:spAutoFit/>
          </a:bodyPr>
          <a:lstStyle/>
          <a:p>
            <a:r>
              <a:rPr kumimoji="1"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Go</a:t>
            </a:r>
            <a:endParaRPr lang="zh-CN" altLang="en-US" dirty="0"/>
          </a:p>
        </p:txBody>
      </p:sp>
      <p:sp>
        <p:nvSpPr>
          <p:cNvPr id="9" name="文本框 8">
            <a:extLst>
              <a:ext uri="{FF2B5EF4-FFF2-40B4-BE49-F238E27FC236}">
                <a16:creationId xmlns:a16="http://schemas.microsoft.com/office/drawing/2014/main" id="{A2A2738B-2076-DEA8-3D62-1748DFAAE2D6}"/>
              </a:ext>
            </a:extLst>
          </p:cNvPr>
          <p:cNvSpPr txBox="1"/>
          <p:nvPr/>
        </p:nvSpPr>
        <p:spPr>
          <a:xfrm>
            <a:off x="1005004" y="3651870"/>
            <a:ext cx="917848" cy="369332"/>
          </a:xfrm>
          <a:prstGeom prst="rect">
            <a:avLst/>
          </a:prstGeom>
          <a:noFill/>
        </p:spPr>
        <p:txBody>
          <a:bodyPr wrap="square">
            <a:spAutoFit/>
          </a:bodyPr>
          <a:lstStyle/>
          <a:p>
            <a:r>
              <a:rPr kumimoji="1"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Rust</a:t>
            </a:r>
            <a:endParaRPr lang="zh-CN" altLang="en-US" dirty="0"/>
          </a:p>
        </p:txBody>
      </p:sp>
      <p:sp>
        <p:nvSpPr>
          <p:cNvPr id="11" name="文本框 10">
            <a:extLst>
              <a:ext uri="{FF2B5EF4-FFF2-40B4-BE49-F238E27FC236}">
                <a16:creationId xmlns:a16="http://schemas.microsoft.com/office/drawing/2014/main" id="{9DD4BCC5-0A2F-61D9-E2C0-3257726A29E4}"/>
              </a:ext>
            </a:extLst>
          </p:cNvPr>
          <p:cNvSpPr txBox="1"/>
          <p:nvPr/>
        </p:nvSpPr>
        <p:spPr>
          <a:xfrm>
            <a:off x="1763688" y="3667259"/>
            <a:ext cx="3480440" cy="338554"/>
          </a:xfrm>
          <a:prstGeom prst="rect">
            <a:avLst/>
          </a:prstGeom>
          <a:noFill/>
        </p:spPr>
        <p:txBody>
          <a:bodyPr wrap="none" rtlCol="0">
            <a:spAutoFit/>
          </a:bodyPr>
          <a:lstStyle/>
          <a:p>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通过</a:t>
            </a:r>
            <a:r>
              <a:rPr kumimoji="1"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trait</a:t>
            </a:r>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和</a:t>
            </a:r>
            <a:r>
              <a:rPr kumimoji="1"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impl</a:t>
            </a:r>
            <a:r>
              <a:rPr kumimoji="1"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实现多态和代码复用</a:t>
            </a:r>
          </a:p>
        </p:txBody>
      </p:sp>
      <p:pic>
        <p:nvPicPr>
          <p:cNvPr id="1026" name="Picture 2" descr="Design Patterns: Elements of Reusable Object-Oriented Software: Erich  Gamma, Richard Helm, Ralph Johnson, John Vlissides, Grady Booch:  8601419047741: Amazon.com: Books">
            <a:extLst>
              <a:ext uri="{FF2B5EF4-FFF2-40B4-BE49-F238E27FC236}">
                <a16:creationId xmlns:a16="http://schemas.microsoft.com/office/drawing/2014/main" id="{565F79C2-01C3-80F3-CEC1-4AE9475B9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203142"/>
            <a:ext cx="1081098" cy="135137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80E6CD17-3E37-A182-1095-E31227E2B1ED}"/>
              </a:ext>
            </a:extLst>
          </p:cNvPr>
          <p:cNvSpPr txBox="1"/>
          <p:nvPr/>
        </p:nvSpPr>
        <p:spPr>
          <a:xfrm>
            <a:off x="6229162" y="1225084"/>
            <a:ext cx="1826141" cy="338554"/>
          </a:xfrm>
          <a:prstGeom prst="rect">
            <a:avLst/>
          </a:prstGeom>
          <a:noFill/>
        </p:spPr>
        <p:txBody>
          <a:bodyPr wrap="none" rtlCol="0">
            <a:spAutoFit/>
          </a:bodyPr>
          <a:lstStyle/>
          <a:p>
            <a:r>
              <a:rPr kumimoji="1" lang="zh-CN" altLang="en-US" sz="1600" dirty="0">
                <a:solidFill>
                  <a:srgbClr val="C00000"/>
                </a:solidFill>
                <a:latin typeface="微软雅黑" panose="020B0503020204020204" pitchFamily="34" charset="-122"/>
                <a:ea typeface="微软雅黑" panose="020B0503020204020204" pitchFamily="34" charset="-122"/>
              </a:rPr>
              <a:t>“组合优于继承”</a:t>
            </a:r>
          </a:p>
        </p:txBody>
      </p:sp>
    </p:spTree>
    <p:extLst>
      <p:ext uri="{BB962C8B-B14F-4D97-AF65-F5344CB8AC3E}">
        <p14:creationId xmlns:p14="http://schemas.microsoft.com/office/powerpoint/2010/main" val="2515253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如何评价</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的特点）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4E6E9DC-4BD0-4A6A-A9B7-148BB7D5E747}"/>
              </a:ext>
            </a:extLst>
          </p:cNvPr>
          <p:cNvSpPr txBox="1"/>
          <p:nvPr/>
        </p:nvSpPr>
        <p:spPr>
          <a:xfrm>
            <a:off x="3491880" y="2240473"/>
            <a:ext cx="1957587" cy="662554"/>
          </a:xfrm>
          <a:prstGeom prst="rect">
            <a:avLst/>
          </a:prstGeom>
          <a:noFill/>
        </p:spPr>
        <p:txBody>
          <a:bodyPr wrap="none" rtlCol="0">
            <a:spAutoFit/>
          </a:bodyPr>
          <a:lstStyle/>
          <a:p>
            <a:pPr>
              <a:lnSpc>
                <a:spcPct val="150000"/>
              </a:lnSpc>
            </a:pPr>
            <a:r>
              <a:rPr kumimoji="1" lang="zh-CN" altLang="en-US" sz="2800" b="1" dirty="0">
                <a:solidFill>
                  <a:srgbClr val="005DA2"/>
                </a:solidFill>
                <a:latin typeface="微软雅黑" panose="020B0503020204020204" pitchFamily="34" charset="-122"/>
                <a:ea typeface="微软雅黑" panose="020B0503020204020204" pitchFamily="34" charset="-122"/>
              </a:rPr>
              <a:t>复杂 </a:t>
            </a:r>
            <a:r>
              <a:rPr kumimoji="1"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rPr>
              <a:t>|</a:t>
            </a:r>
            <a:r>
              <a:rPr kumimoji="1" lang="en-US" altLang="zh-CN" sz="2800" b="1" dirty="0">
                <a:solidFill>
                  <a:srgbClr val="005DA2"/>
                </a:solidFill>
                <a:latin typeface="微软雅黑" panose="020B0503020204020204" pitchFamily="34" charset="-122"/>
                <a:ea typeface="微软雅黑" panose="020B0503020204020204" pitchFamily="34" charset="-122"/>
              </a:rPr>
              <a:t> </a:t>
            </a:r>
            <a:r>
              <a:rPr kumimoji="1" lang="zh-CN" altLang="en-US" sz="2800" b="1" dirty="0">
                <a:solidFill>
                  <a:srgbClr val="92D050"/>
                </a:solidFill>
                <a:latin typeface="微软雅黑" panose="020B0503020204020204" pitchFamily="34" charset="-122"/>
                <a:ea typeface="微软雅黑" panose="020B0503020204020204" pitchFamily="34" charset="-122"/>
              </a:rPr>
              <a:t>灵活</a:t>
            </a:r>
            <a:endParaRPr kumimoji="1" lang="en-US" altLang="zh-CN" sz="2800" b="1" dirty="0">
              <a:solidFill>
                <a:srgbClr val="92D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764617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如何评价</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071632B-001B-4FDF-9002-F6370A12F8EE}"/>
              </a:ext>
            </a:extLst>
          </p:cNvPr>
          <p:cNvSpPr txBox="1"/>
          <p:nvPr/>
        </p:nvSpPr>
        <p:spPr>
          <a:xfrm>
            <a:off x="755576" y="771550"/>
            <a:ext cx="2300630" cy="3367397"/>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关键字数量</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		</a:t>
            </a:r>
            <a:r>
              <a:rPr kumimoji="1" lang="en-US" altLang="zh-CN" dirty="0">
                <a:solidFill>
                  <a:schemeClr val="tx1">
                    <a:lumMod val="50000"/>
                    <a:lumOff val="50000"/>
                  </a:schemeClr>
                </a:solidFill>
                <a:latin typeface="微软雅黑" panose="020B0503020204020204" pitchFamily="34" charset="-122"/>
                <a:ea typeface="微软雅黑" panose="020B0503020204020204" pitchFamily="34" charset="-122"/>
              </a:rPr>
              <a:t>82</a:t>
            </a:r>
          </a:p>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Java		</a:t>
            </a:r>
            <a:r>
              <a:rPr kumimoji="1" lang="en-US" altLang="zh-CN" dirty="0">
                <a:solidFill>
                  <a:schemeClr val="tx1">
                    <a:lumMod val="50000"/>
                    <a:lumOff val="50000"/>
                  </a:schemeClr>
                </a:solidFill>
                <a:latin typeface="微软雅黑" panose="020B0503020204020204" pitchFamily="34" charset="-122"/>
                <a:ea typeface="微软雅黑" panose="020B0503020204020204" pitchFamily="34" charset="-122"/>
              </a:rPr>
              <a:t>50</a:t>
            </a:r>
          </a:p>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Python3		</a:t>
            </a:r>
            <a:r>
              <a:rPr kumimoji="1" lang="en-US" altLang="zh-CN" dirty="0">
                <a:solidFill>
                  <a:schemeClr val="tx1">
                    <a:lumMod val="50000"/>
                    <a:lumOff val="50000"/>
                  </a:schemeClr>
                </a:solidFill>
                <a:latin typeface="微软雅黑" panose="020B0503020204020204" pitchFamily="34" charset="-122"/>
                <a:ea typeface="微软雅黑" panose="020B0503020204020204" pitchFamily="34" charset="-122"/>
              </a:rPr>
              <a:t>35</a:t>
            </a:r>
          </a:p>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		</a:t>
            </a:r>
            <a:r>
              <a:rPr kumimoji="1" lang="en-US" altLang="zh-CN" dirty="0">
                <a:solidFill>
                  <a:schemeClr val="tx1">
                    <a:lumMod val="50000"/>
                    <a:lumOff val="50000"/>
                  </a:schemeClr>
                </a:solidFill>
                <a:latin typeface="微软雅黑" panose="020B0503020204020204" pitchFamily="34" charset="-122"/>
                <a:ea typeface="微软雅黑" panose="020B0503020204020204" pitchFamily="34" charset="-122"/>
              </a:rPr>
              <a:t>32</a:t>
            </a:r>
          </a:p>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Go		</a:t>
            </a:r>
            <a:r>
              <a:rPr kumimoji="1" lang="en-US" altLang="zh-CN" dirty="0">
                <a:solidFill>
                  <a:schemeClr val="tx1">
                    <a:lumMod val="50000"/>
                    <a:lumOff val="50000"/>
                  </a:schemeClr>
                </a:solidFill>
                <a:latin typeface="微软雅黑" panose="020B0503020204020204" pitchFamily="34" charset="-122"/>
                <a:ea typeface="微软雅黑" panose="020B0503020204020204" pitchFamily="34" charset="-122"/>
              </a:rPr>
              <a:t>25</a:t>
            </a:r>
          </a:p>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Rust		</a:t>
            </a:r>
            <a:r>
              <a:rPr kumimoji="1" lang="en-US" altLang="zh-CN" dirty="0">
                <a:solidFill>
                  <a:schemeClr val="tx1">
                    <a:lumMod val="50000"/>
                    <a:lumOff val="50000"/>
                  </a:schemeClr>
                </a:solidFill>
                <a:latin typeface="微软雅黑" panose="020B0503020204020204" pitchFamily="34" charset="-122"/>
                <a:ea typeface="微软雅黑" panose="020B0503020204020204" pitchFamily="34" charset="-122"/>
              </a:rPr>
              <a:t>36</a:t>
            </a:r>
          </a:p>
        </p:txBody>
      </p:sp>
    </p:spTree>
    <p:extLst>
      <p:ext uri="{BB962C8B-B14F-4D97-AF65-F5344CB8AC3E}">
        <p14:creationId xmlns:p14="http://schemas.microsoft.com/office/powerpoint/2010/main" val="281748067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如何评价</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071632B-001B-4FDF-9002-F6370A12F8EE}"/>
              </a:ext>
            </a:extLst>
          </p:cNvPr>
          <p:cNvSpPr txBox="1"/>
          <p:nvPr/>
        </p:nvSpPr>
        <p:spPr>
          <a:xfrm>
            <a:off x="755576" y="771550"/>
            <a:ext cx="2989921"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支持非常多的语法特性</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31D9239-FAA4-4ABA-8294-CB8ECD8AEC83}"/>
              </a:ext>
            </a:extLst>
          </p:cNvPr>
          <p:cNvSpPr txBox="1"/>
          <p:nvPr/>
        </p:nvSpPr>
        <p:spPr>
          <a:xfrm>
            <a:off x="2831855" y="1387655"/>
            <a:ext cx="681597"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p>
        </p:txBody>
      </p:sp>
      <p:sp>
        <p:nvSpPr>
          <p:cNvPr id="6" name="文本框 5">
            <a:extLst>
              <a:ext uri="{FF2B5EF4-FFF2-40B4-BE49-F238E27FC236}">
                <a16:creationId xmlns:a16="http://schemas.microsoft.com/office/drawing/2014/main" id="{36F44CFF-11E4-4ED6-8120-70304A2807B4}"/>
              </a:ext>
            </a:extLst>
          </p:cNvPr>
          <p:cNvSpPr txBox="1"/>
          <p:nvPr/>
        </p:nvSpPr>
        <p:spPr>
          <a:xfrm>
            <a:off x="4485514" y="1387655"/>
            <a:ext cx="646587"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Java</a:t>
            </a:r>
          </a:p>
        </p:txBody>
      </p:sp>
      <p:sp>
        <p:nvSpPr>
          <p:cNvPr id="7" name="文本框 6">
            <a:extLst>
              <a:ext uri="{FF2B5EF4-FFF2-40B4-BE49-F238E27FC236}">
                <a16:creationId xmlns:a16="http://schemas.microsoft.com/office/drawing/2014/main" id="{E43BFD7A-9F29-4D63-A3BF-3D89BABB1888}"/>
              </a:ext>
            </a:extLst>
          </p:cNvPr>
          <p:cNvSpPr txBox="1"/>
          <p:nvPr/>
        </p:nvSpPr>
        <p:spPr>
          <a:xfrm>
            <a:off x="6104163" y="1387655"/>
            <a:ext cx="503664"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Go</a:t>
            </a:r>
          </a:p>
        </p:txBody>
      </p:sp>
      <p:sp>
        <p:nvSpPr>
          <p:cNvPr id="8" name="文本框 7">
            <a:extLst>
              <a:ext uri="{FF2B5EF4-FFF2-40B4-BE49-F238E27FC236}">
                <a16:creationId xmlns:a16="http://schemas.microsoft.com/office/drawing/2014/main" id="{587D8506-30A0-45D6-8E59-FA20AE27C259}"/>
              </a:ext>
            </a:extLst>
          </p:cNvPr>
          <p:cNvSpPr txBox="1"/>
          <p:nvPr/>
        </p:nvSpPr>
        <p:spPr>
          <a:xfrm>
            <a:off x="7872415" y="1387655"/>
            <a:ext cx="671979"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Rust</a:t>
            </a:r>
          </a:p>
        </p:txBody>
      </p:sp>
      <p:sp>
        <p:nvSpPr>
          <p:cNvPr id="2" name="矩形: 圆角 1">
            <a:extLst>
              <a:ext uri="{FF2B5EF4-FFF2-40B4-BE49-F238E27FC236}">
                <a16:creationId xmlns:a16="http://schemas.microsoft.com/office/drawing/2014/main" id="{B9094D6C-AEF8-4FC6-B0CE-CFAC15F60FE3}"/>
              </a:ext>
            </a:extLst>
          </p:cNvPr>
          <p:cNvSpPr/>
          <p:nvPr/>
        </p:nvSpPr>
        <p:spPr>
          <a:xfrm>
            <a:off x="2449749" y="1926389"/>
            <a:ext cx="1224136" cy="288031"/>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面向对象</a:t>
            </a:r>
          </a:p>
        </p:txBody>
      </p:sp>
      <p:sp>
        <p:nvSpPr>
          <p:cNvPr id="9" name="矩形: 圆角 8">
            <a:extLst>
              <a:ext uri="{FF2B5EF4-FFF2-40B4-BE49-F238E27FC236}">
                <a16:creationId xmlns:a16="http://schemas.microsoft.com/office/drawing/2014/main" id="{C7B3120B-008B-4E9E-A9F3-BF929F2303B5}"/>
              </a:ext>
            </a:extLst>
          </p:cNvPr>
          <p:cNvSpPr/>
          <p:nvPr/>
        </p:nvSpPr>
        <p:spPr>
          <a:xfrm>
            <a:off x="2449749" y="2283719"/>
            <a:ext cx="1224136" cy="2880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函数重载</a:t>
            </a:r>
          </a:p>
        </p:txBody>
      </p:sp>
      <p:sp>
        <p:nvSpPr>
          <p:cNvPr id="10" name="矩形: 圆角 9">
            <a:extLst>
              <a:ext uri="{FF2B5EF4-FFF2-40B4-BE49-F238E27FC236}">
                <a16:creationId xmlns:a16="http://schemas.microsoft.com/office/drawing/2014/main" id="{61A5B399-E734-4534-AAE5-216C573B5C81}"/>
              </a:ext>
            </a:extLst>
          </p:cNvPr>
          <p:cNvSpPr/>
          <p:nvPr/>
        </p:nvSpPr>
        <p:spPr>
          <a:xfrm>
            <a:off x="2449749" y="2641049"/>
            <a:ext cx="1462226" cy="288031"/>
          </a:xfrm>
          <a:prstGeom prst="roundRect">
            <a:avLst>
              <a:gd name="adj" fmla="val 50000"/>
            </a:avLst>
          </a:prstGeom>
          <a:solidFill>
            <a:srgbClr val="F79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运算符重载</a:t>
            </a:r>
          </a:p>
        </p:txBody>
      </p:sp>
      <p:sp>
        <p:nvSpPr>
          <p:cNvPr id="11" name="矩形: 圆角 10">
            <a:extLst>
              <a:ext uri="{FF2B5EF4-FFF2-40B4-BE49-F238E27FC236}">
                <a16:creationId xmlns:a16="http://schemas.microsoft.com/office/drawing/2014/main" id="{583D96C5-0FE6-4705-8ED6-CFB7C4F06B56}"/>
              </a:ext>
            </a:extLst>
          </p:cNvPr>
          <p:cNvSpPr/>
          <p:nvPr/>
        </p:nvSpPr>
        <p:spPr>
          <a:xfrm>
            <a:off x="2449749" y="3011326"/>
            <a:ext cx="1224136" cy="288031"/>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默认参数</a:t>
            </a:r>
          </a:p>
        </p:txBody>
      </p:sp>
      <p:sp>
        <p:nvSpPr>
          <p:cNvPr id="12" name="矩形: 圆角 11">
            <a:extLst>
              <a:ext uri="{FF2B5EF4-FFF2-40B4-BE49-F238E27FC236}">
                <a16:creationId xmlns:a16="http://schemas.microsoft.com/office/drawing/2014/main" id="{6620141A-C71E-49D9-8B15-ADB2D7629F39}"/>
              </a:ext>
            </a:extLst>
          </p:cNvPr>
          <p:cNvSpPr/>
          <p:nvPr/>
        </p:nvSpPr>
        <p:spPr>
          <a:xfrm>
            <a:off x="2449749" y="3381603"/>
            <a:ext cx="1224136" cy="288031"/>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宏定义</a:t>
            </a:r>
          </a:p>
        </p:txBody>
      </p:sp>
      <p:sp>
        <p:nvSpPr>
          <p:cNvPr id="13" name="矩形: 圆角 12">
            <a:extLst>
              <a:ext uri="{FF2B5EF4-FFF2-40B4-BE49-F238E27FC236}">
                <a16:creationId xmlns:a16="http://schemas.microsoft.com/office/drawing/2014/main" id="{4D86353C-3BFE-4D4E-B7A2-D463FA3072DC}"/>
              </a:ext>
            </a:extLst>
          </p:cNvPr>
          <p:cNvSpPr/>
          <p:nvPr/>
        </p:nvSpPr>
        <p:spPr>
          <a:xfrm>
            <a:off x="2449749" y="3764447"/>
            <a:ext cx="1224136" cy="288031"/>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隐式转换</a:t>
            </a:r>
          </a:p>
        </p:txBody>
      </p:sp>
      <p:sp>
        <p:nvSpPr>
          <p:cNvPr id="14" name="矩形: 圆角 13">
            <a:extLst>
              <a:ext uri="{FF2B5EF4-FFF2-40B4-BE49-F238E27FC236}">
                <a16:creationId xmlns:a16="http://schemas.microsoft.com/office/drawing/2014/main" id="{0EB8EEA3-5B69-46AF-8E6D-5BB26090D7FB}"/>
              </a:ext>
            </a:extLst>
          </p:cNvPr>
          <p:cNvSpPr/>
          <p:nvPr/>
        </p:nvSpPr>
        <p:spPr>
          <a:xfrm>
            <a:off x="4196739" y="1926389"/>
            <a:ext cx="1224136" cy="288031"/>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面向对象</a:t>
            </a:r>
          </a:p>
        </p:txBody>
      </p:sp>
      <p:sp>
        <p:nvSpPr>
          <p:cNvPr id="15" name="矩形: 圆角 14">
            <a:extLst>
              <a:ext uri="{FF2B5EF4-FFF2-40B4-BE49-F238E27FC236}">
                <a16:creationId xmlns:a16="http://schemas.microsoft.com/office/drawing/2014/main" id="{5A61809E-0CCC-4CE3-A3E6-454B0FB592ED}"/>
              </a:ext>
            </a:extLst>
          </p:cNvPr>
          <p:cNvSpPr/>
          <p:nvPr/>
        </p:nvSpPr>
        <p:spPr>
          <a:xfrm>
            <a:off x="7596336" y="1926389"/>
            <a:ext cx="1224136" cy="288031"/>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面向对象</a:t>
            </a:r>
          </a:p>
        </p:txBody>
      </p:sp>
      <p:sp>
        <p:nvSpPr>
          <p:cNvPr id="16" name="矩形: 圆角 15">
            <a:extLst>
              <a:ext uri="{FF2B5EF4-FFF2-40B4-BE49-F238E27FC236}">
                <a16:creationId xmlns:a16="http://schemas.microsoft.com/office/drawing/2014/main" id="{5753D411-26C7-481F-B26D-8BF4C96277AD}"/>
              </a:ext>
            </a:extLst>
          </p:cNvPr>
          <p:cNvSpPr/>
          <p:nvPr/>
        </p:nvSpPr>
        <p:spPr>
          <a:xfrm>
            <a:off x="2449749" y="4147291"/>
            <a:ext cx="1224136" cy="288031"/>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继承派生</a:t>
            </a:r>
          </a:p>
        </p:txBody>
      </p:sp>
      <p:sp>
        <p:nvSpPr>
          <p:cNvPr id="17" name="矩形: 圆角 16">
            <a:extLst>
              <a:ext uri="{FF2B5EF4-FFF2-40B4-BE49-F238E27FC236}">
                <a16:creationId xmlns:a16="http://schemas.microsoft.com/office/drawing/2014/main" id="{FE9B2EB0-46F6-4BFA-B29D-F89B351FE423}"/>
              </a:ext>
            </a:extLst>
          </p:cNvPr>
          <p:cNvSpPr/>
          <p:nvPr/>
        </p:nvSpPr>
        <p:spPr>
          <a:xfrm>
            <a:off x="4196739" y="2283719"/>
            <a:ext cx="1224136" cy="28803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函数重载</a:t>
            </a:r>
          </a:p>
        </p:txBody>
      </p:sp>
      <p:sp>
        <p:nvSpPr>
          <p:cNvPr id="18" name="矩形: 圆角 17">
            <a:extLst>
              <a:ext uri="{FF2B5EF4-FFF2-40B4-BE49-F238E27FC236}">
                <a16:creationId xmlns:a16="http://schemas.microsoft.com/office/drawing/2014/main" id="{13DB18B2-F31F-43D3-B190-D3C772889D64}"/>
              </a:ext>
            </a:extLst>
          </p:cNvPr>
          <p:cNvSpPr/>
          <p:nvPr/>
        </p:nvSpPr>
        <p:spPr>
          <a:xfrm>
            <a:off x="4196739" y="2641049"/>
            <a:ext cx="1224136" cy="288031"/>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继承派生</a:t>
            </a:r>
          </a:p>
        </p:txBody>
      </p:sp>
      <p:sp>
        <p:nvSpPr>
          <p:cNvPr id="19" name="矩形: 圆角 18">
            <a:extLst>
              <a:ext uri="{FF2B5EF4-FFF2-40B4-BE49-F238E27FC236}">
                <a16:creationId xmlns:a16="http://schemas.microsoft.com/office/drawing/2014/main" id="{042C24DA-53DF-4526-AC6D-F3BFE754B117}"/>
              </a:ext>
            </a:extLst>
          </p:cNvPr>
          <p:cNvSpPr/>
          <p:nvPr/>
        </p:nvSpPr>
        <p:spPr>
          <a:xfrm>
            <a:off x="7596336" y="2283719"/>
            <a:ext cx="1224136" cy="288031"/>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继承派生</a:t>
            </a:r>
          </a:p>
        </p:txBody>
      </p:sp>
      <p:sp>
        <p:nvSpPr>
          <p:cNvPr id="20" name="矩形: 圆角 19">
            <a:extLst>
              <a:ext uri="{FF2B5EF4-FFF2-40B4-BE49-F238E27FC236}">
                <a16:creationId xmlns:a16="http://schemas.microsoft.com/office/drawing/2014/main" id="{D81DC3DC-88EA-4FD5-927B-D9F77981DAA8}"/>
              </a:ext>
            </a:extLst>
          </p:cNvPr>
          <p:cNvSpPr/>
          <p:nvPr/>
        </p:nvSpPr>
        <p:spPr>
          <a:xfrm>
            <a:off x="2449749" y="4535443"/>
            <a:ext cx="1224136" cy="288031"/>
          </a:xfrm>
          <a:prstGeom prst="roundRect">
            <a:avLst>
              <a:gd name="adj" fmla="val 50000"/>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多重继承</a:t>
            </a:r>
          </a:p>
        </p:txBody>
      </p:sp>
      <p:sp>
        <p:nvSpPr>
          <p:cNvPr id="21" name="文本框 20">
            <a:extLst>
              <a:ext uri="{FF2B5EF4-FFF2-40B4-BE49-F238E27FC236}">
                <a16:creationId xmlns:a16="http://schemas.microsoft.com/office/drawing/2014/main" id="{A17AF1CE-8FDC-4B94-BA4A-9B54E4D5C331}"/>
              </a:ext>
            </a:extLst>
          </p:cNvPr>
          <p:cNvSpPr txBox="1"/>
          <p:nvPr/>
        </p:nvSpPr>
        <p:spPr>
          <a:xfrm>
            <a:off x="1177166" y="1387655"/>
            <a:ext cx="338554"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p>
        </p:txBody>
      </p:sp>
      <p:sp>
        <p:nvSpPr>
          <p:cNvPr id="22" name="矩形: 圆角 21">
            <a:extLst>
              <a:ext uri="{FF2B5EF4-FFF2-40B4-BE49-F238E27FC236}">
                <a16:creationId xmlns:a16="http://schemas.microsoft.com/office/drawing/2014/main" id="{5F31D6E8-4D98-46CB-86F3-BB5F38808CF5}"/>
              </a:ext>
            </a:extLst>
          </p:cNvPr>
          <p:cNvSpPr/>
          <p:nvPr/>
        </p:nvSpPr>
        <p:spPr>
          <a:xfrm>
            <a:off x="702759" y="1926388"/>
            <a:ext cx="1224136" cy="288031"/>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宏定义</a:t>
            </a:r>
          </a:p>
        </p:txBody>
      </p:sp>
      <p:sp>
        <p:nvSpPr>
          <p:cNvPr id="23" name="矩形: 圆角 22">
            <a:extLst>
              <a:ext uri="{FF2B5EF4-FFF2-40B4-BE49-F238E27FC236}">
                <a16:creationId xmlns:a16="http://schemas.microsoft.com/office/drawing/2014/main" id="{223A3B5B-CB25-4A26-9352-952EA24777B2}"/>
              </a:ext>
            </a:extLst>
          </p:cNvPr>
          <p:cNvSpPr/>
          <p:nvPr/>
        </p:nvSpPr>
        <p:spPr>
          <a:xfrm>
            <a:off x="702759" y="2283719"/>
            <a:ext cx="1224136" cy="288031"/>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隐式转换</a:t>
            </a:r>
          </a:p>
        </p:txBody>
      </p:sp>
    </p:spTree>
    <p:extLst>
      <p:ext uri="{BB962C8B-B14F-4D97-AF65-F5344CB8AC3E}">
        <p14:creationId xmlns:p14="http://schemas.microsoft.com/office/powerpoint/2010/main" val="426738094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如何评价</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071632B-001B-4FDF-9002-F6370A12F8EE}"/>
              </a:ext>
            </a:extLst>
          </p:cNvPr>
          <p:cNvSpPr txBox="1"/>
          <p:nvPr/>
        </p:nvSpPr>
        <p:spPr>
          <a:xfrm>
            <a:off x="755576" y="771550"/>
            <a:ext cx="2989921"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支持非常多的语法特性</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648D4939-0D45-429D-BD7B-BF19AF6662FF}"/>
              </a:ext>
            </a:extLst>
          </p:cNvPr>
          <p:cNvSpPr txBox="1"/>
          <p:nvPr/>
        </p:nvSpPr>
        <p:spPr>
          <a:xfrm>
            <a:off x="755576" y="1422332"/>
            <a:ext cx="6647974" cy="458908"/>
          </a:xfrm>
          <a:prstGeom prst="rect">
            <a:avLst/>
          </a:prstGeom>
          <a:noFill/>
        </p:spPr>
        <p:txBody>
          <a:bodyPr wrap="none" rtlCol="0">
            <a:spAutoFit/>
          </a:bodyPr>
          <a:lstStyle/>
          <a:p>
            <a:pPr>
              <a:lnSpc>
                <a:spcPct val="150000"/>
              </a:lnSpc>
            </a:pPr>
            <a:r>
              <a:rPr kumimoji="1" lang="zh-CN" altLang="en-US" dirty="0">
                <a:solidFill>
                  <a:srgbClr val="00B050"/>
                </a:solidFill>
                <a:latin typeface="微软雅黑" panose="020B0503020204020204" pitchFamily="34" charset="-122"/>
                <a:ea typeface="微软雅黑" panose="020B0503020204020204" pitchFamily="34" charset="-122"/>
              </a:rPr>
              <a:t>优点</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zh-CN" altLang="en-US" dirty="0">
                <a:solidFill>
                  <a:schemeClr val="tx1">
                    <a:lumMod val="50000"/>
                    <a:lumOff val="50000"/>
                  </a:schemeClr>
                </a:solidFill>
                <a:latin typeface="微软雅黑" panose="020B0503020204020204" pitchFamily="34" charset="-122"/>
                <a:ea typeface="微软雅黑" panose="020B0503020204020204" pitchFamily="34" charset="-122"/>
              </a:rPr>
              <a:t>实现方式灵活多样，更容易写出带有个人风格的代码模式</a:t>
            </a:r>
            <a:endParaRPr kumimoji="1"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B56544EB-B789-4BD7-96DD-557D011A0235}"/>
              </a:ext>
            </a:extLst>
          </p:cNvPr>
          <p:cNvSpPr txBox="1"/>
          <p:nvPr/>
        </p:nvSpPr>
        <p:spPr>
          <a:xfrm>
            <a:off x="755576" y="2049354"/>
            <a:ext cx="6647974" cy="458908"/>
          </a:xfrm>
          <a:prstGeom prst="rect">
            <a:avLst/>
          </a:prstGeom>
          <a:noFill/>
        </p:spPr>
        <p:txBody>
          <a:bodyPr wrap="none" rtlCol="0">
            <a:spAutoFit/>
          </a:bodyPr>
          <a:lstStyle/>
          <a:p>
            <a:pPr>
              <a:lnSpc>
                <a:spcPct val="150000"/>
              </a:lnSpc>
            </a:pPr>
            <a:r>
              <a:rPr kumimoji="1" lang="zh-CN" altLang="en-US" dirty="0">
                <a:solidFill>
                  <a:srgbClr val="C00000"/>
                </a:solidFill>
                <a:latin typeface="微软雅黑" panose="020B0503020204020204" pitchFamily="34" charset="-122"/>
                <a:ea typeface="微软雅黑" panose="020B0503020204020204" pitchFamily="34" charset="-122"/>
              </a:rPr>
              <a:t>缺点</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zh-CN" altLang="en-US" dirty="0">
                <a:solidFill>
                  <a:schemeClr val="tx1">
                    <a:lumMod val="50000"/>
                    <a:lumOff val="50000"/>
                  </a:schemeClr>
                </a:solidFill>
                <a:latin typeface="微软雅黑" panose="020B0503020204020204" pitchFamily="34" charset="-122"/>
                <a:ea typeface="微软雅黑" panose="020B0503020204020204" pitchFamily="34" charset="-122"/>
              </a:rPr>
              <a:t>实现方式灵活多样，更容易写出带有个人风格的代码模式</a:t>
            </a:r>
            <a:endParaRPr kumimoji="1"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3E1CA50F-BC8D-4FE7-AB12-4E60D8CEB950}"/>
              </a:ext>
            </a:extLst>
          </p:cNvPr>
          <p:cNvSpPr txBox="1"/>
          <p:nvPr/>
        </p:nvSpPr>
        <p:spPr>
          <a:xfrm>
            <a:off x="755576" y="2676376"/>
            <a:ext cx="8032968" cy="458908"/>
          </a:xfrm>
          <a:prstGeom prst="rect">
            <a:avLst/>
          </a:prstGeom>
          <a:noFill/>
        </p:spPr>
        <p:txBody>
          <a:bodyPr wrap="none" rtlCol="0">
            <a:spAutoFit/>
          </a:bodyPr>
          <a:lstStyle/>
          <a:p>
            <a:pPr>
              <a:lnSpc>
                <a:spcPct val="150000"/>
              </a:lnSpc>
            </a:pPr>
            <a:r>
              <a:rPr kumimoji="1" lang="zh-CN" altLang="en-US" dirty="0">
                <a:solidFill>
                  <a:srgbClr val="F79600"/>
                </a:solidFill>
                <a:latin typeface="微软雅黑" panose="020B0503020204020204" pitchFamily="34" charset="-122"/>
                <a:ea typeface="微软雅黑" panose="020B0503020204020204" pitchFamily="34" charset="-122"/>
              </a:rPr>
              <a:t>结果</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zh-CN" altLang="en-US" dirty="0">
                <a:solidFill>
                  <a:schemeClr val="tx1">
                    <a:lumMod val="50000"/>
                    <a:lumOff val="50000"/>
                  </a:schemeClr>
                </a:solidFill>
                <a:latin typeface="微软雅黑" panose="020B0503020204020204" pitchFamily="34" charset="-122"/>
                <a:ea typeface="微软雅黑" panose="020B0503020204020204" pitchFamily="34" charset="-122"/>
              </a:rPr>
              <a:t>不同水平的开发者编写的代码</a:t>
            </a:r>
            <a:r>
              <a:rPr kumimoji="1" lang="zh-CN" altLang="en-US" dirty="0">
                <a:solidFill>
                  <a:srgbClr val="005DA2"/>
                </a:solidFill>
                <a:latin typeface="微软雅黑" panose="020B0503020204020204" pitchFamily="34" charset="-122"/>
                <a:ea typeface="微软雅黑" panose="020B0503020204020204" pitchFamily="34" charset="-122"/>
              </a:rPr>
              <a:t>质量</a:t>
            </a:r>
            <a:r>
              <a:rPr kumimoji="1" lang="zh-CN" altLang="en-US" dirty="0">
                <a:solidFill>
                  <a:schemeClr val="tx1">
                    <a:lumMod val="50000"/>
                    <a:lumOff val="50000"/>
                  </a:schemeClr>
                </a:solidFill>
                <a:latin typeface="微软雅黑" panose="020B0503020204020204" pitchFamily="34" charset="-122"/>
                <a:ea typeface="微软雅黑" panose="020B0503020204020204" pitchFamily="34" charset="-122"/>
              </a:rPr>
              <a:t>和</a:t>
            </a:r>
            <a:r>
              <a:rPr kumimoji="1" lang="zh-CN" altLang="en-US" dirty="0">
                <a:solidFill>
                  <a:srgbClr val="005DA2"/>
                </a:solidFill>
                <a:latin typeface="微软雅黑" panose="020B0503020204020204" pitchFamily="34" charset="-122"/>
                <a:ea typeface="微软雅黑" panose="020B0503020204020204" pitchFamily="34" charset="-122"/>
              </a:rPr>
              <a:t>风格</a:t>
            </a:r>
            <a:r>
              <a:rPr kumimoji="1" lang="zh-CN" altLang="en-US" dirty="0">
                <a:solidFill>
                  <a:schemeClr val="tx1">
                    <a:lumMod val="50000"/>
                    <a:lumOff val="50000"/>
                  </a:schemeClr>
                </a:solidFill>
                <a:latin typeface="微软雅黑" panose="020B0503020204020204" pitchFamily="34" charset="-122"/>
                <a:ea typeface="微软雅黑" panose="020B0503020204020204" pitchFamily="34" charset="-122"/>
              </a:rPr>
              <a:t>差异极大，增加团队协作难度</a:t>
            </a:r>
            <a:endParaRPr kumimoji="1"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231A8314-857E-4665-BF9C-3139AAD7964F}"/>
              </a:ext>
            </a:extLst>
          </p:cNvPr>
          <p:cNvGrpSpPr/>
          <p:nvPr/>
        </p:nvGrpSpPr>
        <p:grpSpPr>
          <a:xfrm>
            <a:off x="846380" y="3317738"/>
            <a:ext cx="3365580" cy="1270236"/>
            <a:chOff x="5813482" y="1421168"/>
            <a:chExt cx="2808312" cy="1314146"/>
          </a:xfrm>
          <a:solidFill>
            <a:srgbClr val="FEFFBE"/>
          </a:solidFill>
        </p:grpSpPr>
        <p:sp>
          <p:nvSpPr>
            <p:cNvPr id="29" name="矩形 28">
              <a:extLst>
                <a:ext uri="{FF2B5EF4-FFF2-40B4-BE49-F238E27FC236}">
                  <a16:creationId xmlns:a16="http://schemas.microsoft.com/office/drawing/2014/main" id="{F977BC14-76F1-42DF-884F-8F990802F7C5}"/>
                </a:ext>
              </a:extLst>
            </p:cNvPr>
            <p:cNvSpPr/>
            <p:nvPr/>
          </p:nvSpPr>
          <p:spPr>
            <a:xfrm>
              <a:off x="5813482" y="1421168"/>
              <a:ext cx="2808312" cy="1314146"/>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2BB4433E-40F2-492C-ADED-215DC8712E82}"/>
                </a:ext>
              </a:extLst>
            </p:cNvPr>
            <p:cNvSpPr txBox="1"/>
            <p:nvPr/>
          </p:nvSpPr>
          <p:spPr>
            <a:xfrm>
              <a:off x="5908429" y="1475472"/>
              <a:ext cx="2623455" cy="1066693"/>
            </a:xfrm>
            <a:prstGeom prst="rect">
              <a:avLst/>
            </a:prstGeom>
            <a:grpFill/>
          </p:spPr>
          <p:txBody>
            <a:bodyPr wrap="square" rtlCol="0">
              <a:spAutoFit/>
            </a:bodyPr>
            <a:lstStyle/>
            <a:p>
              <a:pPr>
                <a:spcAft>
                  <a:spcPts val="600"/>
                </a:spcAft>
              </a:pPr>
              <a:r>
                <a:rPr lang="zh-CN" altLang="en-US" sz="1400" dirty="0">
                  <a:solidFill>
                    <a:srgbClr val="005DA2"/>
                  </a:solidFill>
                  <a:latin typeface="微软雅黑" panose="020B0503020204020204" pitchFamily="34" charset="-122"/>
                  <a:ea typeface="微软雅黑" panose="020B0503020204020204" pitchFamily="34" charset="-122"/>
                </a:rPr>
                <a:t>程序设计语言发展趋势</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团队的代码</a:t>
              </a:r>
              <a:r>
                <a:rPr lang="zh-CN" altLang="en-US" sz="1400" dirty="0">
                  <a:solidFill>
                    <a:srgbClr val="C00000"/>
                  </a:solidFill>
                  <a:latin typeface="微软雅黑" panose="020B0503020204020204" pitchFamily="34" charset="-122"/>
                  <a:ea typeface="微软雅黑" panose="020B0503020204020204" pitchFamily="34" charset="-122"/>
                </a:rPr>
                <a:t>风格</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和代码</a:t>
              </a:r>
              <a:r>
                <a:rPr lang="zh-CN" altLang="en-US" sz="1400" dirty="0">
                  <a:solidFill>
                    <a:srgbClr val="C00000"/>
                  </a:solidFill>
                  <a:latin typeface="微软雅黑" panose="020B0503020204020204" pitchFamily="34" charset="-122"/>
                  <a:ea typeface="微软雅黑" panose="020B0503020204020204" pitchFamily="34" charset="-122"/>
                </a:rPr>
                <a:t>逻辑</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尽可能通统一，限定代码实现范式，降低设计者的心智负担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 name="云形 2">
            <a:extLst>
              <a:ext uri="{FF2B5EF4-FFF2-40B4-BE49-F238E27FC236}">
                <a16:creationId xmlns:a16="http://schemas.microsoft.com/office/drawing/2014/main" id="{15624B79-0EFB-4479-95C8-C3730186CA72}"/>
              </a:ext>
            </a:extLst>
          </p:cNvPr>
          <p:cNvSpPr/>
          <p:nvPr/>
        </p:nvSpPr>
        <p:spPr>
          <a:xfrm>
            <a:off x="4583410" y="3570380"/>
            <a:ext cx="1644774" cy="7200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条条大路通罗马</a:t>
            </a:r>
          </a:p>
        </p:txBody>
      </p:sp>
      <p:sp>
        <p:nvSpPr>
          <p:cNvPr id="32" name="云形 31">
            <a:extLst>
              <a:ext uri="{FF2B5EF4-FFF2-40B4-BE49-F238E27FC236}">
                <a16:creationId xmlns:a16="http://schemas.microsoft.com/office/drawing/2014/main" id="{333F7C6A-368A-456B-A40F-7106C8259AF6}"/>
              </a:ext>
            </a:extLst>
          </p:cNvPr>
          <p:cNvSpPr/>
          <p:nvPr/>
        </p:nvSpPr>
        <p:spPr>
          <a:xfrm>
            <a:off x="7092280" y="3570380"/>
            <a:ext cx="1644774" cy="7200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一条大路通罗马</a:t>
            </a:r>
          </a:p>
        </p:txBody>
      </p:sp>
      <p:pic>
        <p:nvPicPr>
          <p:cNvPr id="33" name="Picture 4" descr="Clip Freeuse Right Clip Art At Clker Com Vector - Right Arrow Cartoon PNG  Image | Transparent PNG Free Download on SeekPNG">
            <a:extLst>
              <a:ext uri="{FF2B5EF4-FFF2-40B4-BE49-F238E27FC236}">
                <a16:creationId xmlns:a16="http://schemas.microsoft.com/office/drawing/2014/main" id="{ADCCEB62-D43A-45E5-B411-EC3C209EAA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208" y="3859097"/>
            <a:ext cx="432048" cy="18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62347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如何评价</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 name="直接箭头连接符 3">
            <a:extLst>
              <a:ext uri="{FF2B5EF4-FFF2-40B4-BE49-F238E27FC236}">
                <a16:creationId xmlns:a16="http://schemas.microsoft.com/office/drawing/2014/main" id="{CAA74EAC-DC1E-405A-9411-55273CAB79F3}"/>
              </a:ext>
            </a:extLst>
          </p:cNvPr>
          <p:cNvCxnSpPr/>
          <p:nvPr/>
        </p:nvCxnSpPr>
        <p:spPr>
          <a:xfrm>
            <a:off x="857880" y="2139702"/>
            <a:ext cx="73865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C47B8BF2-352F-46B3-92B0-6AED85445345}"/>
              </a:ext>
            </a:extLst>
          </p:cNvPr>
          <p:cNvSpPr/>
          <p:nvPr/>
        </p:nvSpPr>
        <p:spPr>
          <a:xfrm>
            <a:off x="1187624"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1D67F7C-8D30-480A-B376-AD1C03A65635}"/>
              </a:ext>
            </a:extLst>
          </p:cNvPr>
          <p:cNvSpPr txBox="1"/>
          <p:nvPr/>
        </p:nvSpPr>
        <p:spPr>
          <a:xfrm>
            <a:off x="897994" y="2193879"/>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1979</a:t>
            </a:r>
          </a:p>
        </p:txBody>
      </p:sp>
      <p:sp>
        <p:nvSpPr>
          <p:cNvPr id="8" name="文本框 7">
            <a:extLst>
              <a:ext uri="{FF2B5EF4-FFF2-40B4-BE49-F238E27FC236}">
                <a16:creationId xmlns:a16="http://schemas.microsoft.com/office/drawing/2014/main" id="{8370CA4B-7E71-40C0-9472-D6AF1AF6C164}"/>
              </a:ext>
            </a:extLst>
          </p:cNvPr>
          <p:cNvSpPr txBox="1"/>
          <p:nvPr/>
        </p:nvSpPr>
        <p:spPr>
          <a:xfrm>
            <a:off x="539552" y="2643758"/>
            <a:ext cx="139814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 with Classes</a:t>
            </a:r>
          </a:p>
        </p:txBody>
      </p:sp>
      <p:sp>
        <p:nvSpPr>
          <p:cNvPr id="9" name="文本框 8">
            <a:extLst>
              <a:ext uri="{FF2B5EF4-FFF2-40B4-BE49-F238E27FC236}">
                <a16:creationId xmlns:a16="http://schemas.microsoft.com/office/drawing/2014/main" id="{AAFEB5D8-C1E5-44E5-BBE6-2FE95C969898}"/>
              </a:ext>
            </a:extLst>
          </p:cNvPr>
          <p:cNvSpPr txBox="1"/>
          <p:nvPr/>
        </p:nvSpPr>
        <p:spPr>
          <a:xfrm>
            <a:off x="2123728" y="2193879"/>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1983</a:t>
            </a:r>
          </a:p>
        </p:txBody>
      </p:sp>
      <p:sp>
        <p:nvSpPr>
          <p:cNvPr id="10" name="椭圆 9">
            <a:extLst>
              <a:ext uri="{FF2B5EF4-FFF2-40B4-BE49-F238E27FC236}">
                <a16:creationId xmlns:a16="http://schemas.microsoft.com/office/drawing/2014/main" id="{01B3F613-DB02-40DE-AAD0-A1869C314833}"/>
              </a:ext>
            </a:extLst>
          </p:cNvPr>
          <p:cNvSpPr/>
          <p:nvPr/>
        </p:nvSpPr>
        <p:spPr>
          <a:xfrm>
            <a:off x="2413357"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8A64E8D-C09A-4CF1-9AB8-377CE4611024}"/>
              </a:ext>
            </a:extLst>
          </p:cNvPr>
          <p:cNvSpPr txBox="1"/>
          <p:nvPr/>
        </p:nvSpPr>
        <p:spPr>
          <a:xfrm>
            <a:off x="2187025" y="2643757"/>
            <a:ext cx="57099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p>
        </p:txBody>
      </p:sp>
      <p:sp>
        <p:nvSpPr>
          <p:cNvPr id="12" name="椭圆 11">
            <a:extLst>
              <a:ext uri="{FF2B5EF4-FFF2-40B4-BE49-F238E27FC236}">
                <a16:creationId xmlns:a16="http://schemas.microsoft.com/office/drawing/2014/main" id="{D2F29CED-6A06-45D7-BAD2-2AC0526DA4FD}"/>
              </a:ext>
            </a:extLst>
          </p:cNvPr>
          <p:cNvSpPr/>
          <p:nvPr/>
        </p:nvSpPr>
        <p:spPr>
          <a:xfrm>
            <a:off x="3424768"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1492A26-BD75-489B-A823-871F9FB27F8A}"/>
              </a:ext>
            </a:extLst>
          </p:cNvPr>
          <p:cNvSpPr txBox="1"/>
          <p:nvPr/>
        </p:nvSpPr>
        <p:spPr>
          <a:xfrm>
            <a:off x="3105047" y="2193879"/>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1998</a:t>
            </a:r>
          </a:p>
        </p:txBody>
      </p:sp>
      <p:sp>
        <p:nvSpPr>
          <p:cNvPr id="14" name="文本框 13">
            <a:extLst>
              <a:ext uri="{FF2B5EF4-FFF2-40B4-BE49-F238E27FC236}">
                <a16:creationId xmlns:a16="http://schemas.microsoft.com/office/drawing/2014/main" id="{6AC2D8FA-467B-431B-BB1A-C785A444229D}"/>
              </a:ext>
            </a:extLst>
          </p:cNvPr>
          <p:cNvSpPr txBox="1"/>
          <p:nvPr/>
        </p:nvSpPr>
        <p:spPr>
          <a:xfrm>
            <a:off x="3059832" y="2643757"/>
            <a:ext cx="782587"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C++98</a:t>
            </a:r>
          </a:p>
        </p:txBody>
      </p:sp>
      <p:sp>
        <p:nvSpPr>
          <p:cNvPr id="15" name="椭圆 14">
            <a:extLst>
              <a:ext uri="{FF2B5EF4-FFF2-40B4-BE49-F238E27FC236}">
                <a16:creationId xmlns:a16="http://schemas.microsoft.com/office/drawing/2014/main" id="{928D47C5-ABD7-43ED-A6BD-ED56F8E83EF0}"/>
              </a:ext>
            </a:extLst>
          </p:cNvPr>
          <p:cNvSpPr/>
          <p:nvPr/>
        </p:nvSpPr>
        <p:spPr>
          <a:xfrm>
            <a:off x="4481861"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2057333-F0C4-445B-818E-3CF5451CC374}"/>
              </a:ext>
            </a:extLst>
          </p:cNvPr>
          <p:cNvSpPr txBox="1"/>
          <p:nvPr/>
        </p:nvSpPr>
        <p:spPr>
          <a:xfrm>
            <a:off x="4208765" y="2193879"/>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2005</a:t>
            </a:r>
          </a:p>
        </p:txBody>
      </p:sp>
      <p:sp>
        <p:nvSpPr>
          <p:cNvPr id="17" name="文本框 16">
            <a:extLst>
              <a:ext uri="{FF2B5EF4-FFF2-40B4-BE49-F238E27FC236}">
                <a16:creationId xmlns:a16="http://schemas.microsoft.com/office/drawing/2014/main" id="{F919E239-FBC1-4141-80BB-978BEBEBA497}"/>
              </a:ext>
            </a:extLst>
          </p:cNvPr>
          <p:cNvSpPr txBox="1"/>
          <p:nvPr/>
        </p:nvSpPr>
        <p:spPr>
          <a:xfrm>
            <a:off x="4211960" y="2643757"/>
            <a:ext cx="768159"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C++0x</a:t>
            </a:r>
          </a:p>
        </p:txBody>
      </p:sp>
      <p:sp>
        <p:nvSpPr>
          <p:cNvPr id="18" name="椭圆 17">
            <a:extLst>
              <a:ext uri="{FF2B5EF4-FFF2-40B4-BE49-F238E27FC236}">
                <a16:creationId xmlns:a16="http://schemas.microsoft.com/office/drawing/2014/main" id="{88A20B30-C296-443F-B6B5-086E7915DE0F}"/>
              </a:ext>
            </a:extLst>
          </p:cNvPr>
          <p:cNvSpPr/>
          <p:nvPr/>
        </p:nvSpPr>
        <p:spPr>
          <a:xfrm>
            <a:off x="5500396"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E923EE1-1072-4878-B17D-C8A3BAA9FE4A}"/>
              </a:ext>
            </a:extLst>
          </p:cNvPr>
          <p:cNvSpPr txBox="1"/>
          <p:nvPr/>
        </p:nvSpPr>
        <p:spPr>
          <a:xfrm>
            <a:off x="5227300" y="2193879"/>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2011</a:t>
            </a:r>
          </a:p>
        </p:txBody>
      </p:sp>
      <p:sp>
        <p:nvSpPr>
          <p:cNvPr id="20" name="文本框 19">
            <a:extLst>
              <a:ext uri="{FF2B5EF4-FFF2-40B4-BE49-F238E27FC236}">
                <a16:creationId xmlns:a16="http://schemas.microsoft.com/office/drawing/2014/main" id="{049F1E14-E142-4C13-A3D6-C07409F4C2C7}"/>
              </a:ext>
            </a:extLst>
          </p:cNvPr>
          <p:cNvSpPr txBox="1"/>
          <p:nvPr/>
        </p:nvSpPr>
        <p:spPr>
          <a:xfrm>
            <a:off x="5229573" y="2643757"/>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C++11</a:t>
            </a:r>
          </a:p>
        </p:txBody>
      </p:sp>
      <p:sp>
        <p:nvSpPr>
          <p:cNvPr id="21" name="椭圆 20">
            <a:extLst>
              <a:ext uri="{FF2B5EF4-FFF2-40B4-BE49-F238E27FC236}">
                <a16:creationId xmlns:a16="http://schemas.microsoft.com/office/drawing/2014/main" id="{6E142347-983F-4535-8163-80FD20BDBCD5}"/>
              </a:ext>
            </a:extLst>
          </p:cNvPr>
          <p:cNvSpPr/>
          <p:nvPr/>
        </p:nvSpPr>
        <p:spPr>
          <a:xfrm>
            <a:off x="6282983"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91565AEE-D929-41C7-8CB4-32FD8F731DE7}"/>
              </a:ext>
            </a:extLst>
          </p:cNvPr>
          <p:cNvSpPr txBox="1"/>
          <p:nvPr/>
        </p:nvSpPr>
        <p:spPr>
          <a:xfrm>
            <a:off x="6009887" y="2193879"/>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2014</a:t>
            </a:r>
          </a:p>
        </p:txBody>
      </p:sp>
      <p:sp>
        <p:nvSpPr>
          <p:cNvPr id="23" name="文本框 22">
            <a:extLst>
              <a:ext uri="{FF2B5EF4-FFF2-40B4-BE49-F238E27FC236}">
                <a16:creationId xmlns:a16="http://schemas.microsoft.com/office/drawing/2014/main" id="{182B49F1-2CF2-412E-99BE-C9BDAA391567}"/>
              </a:ext>
            </a:extLst>
          </p:cNvPr>
          <p:cNvSpPr txBox="1"/>
          <p:nvPr/>
        </p:nvSpPr>
        <p:spPr>
          <a:xfrm>
            <a:off x="6012160" y="2643757"/>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C++14</a:t>
            </a:r>
          </a:p>
        </p:txBody>
      </p:sp>
      <p:sp>
        <p:nvSpPr>
          <p:cNvPr id="24" name="椭圆 23">
            <a:extLst>
              <a:ext uri="{FF2B5EF4-FFF2-40B4-BE49-F238E27FC236}">
                <a16:creationId xmlns:a16="http://schemas.microsoft.com/office/drawing/2014/main" id="{BC748D1A-B255-46FF-B821-1728DC4660E4}"/>
              </a:ext>
            </a:extLst>
          </p:cNvPr>
          <p:cNvSpPr/>
          <p:nvPr/>
        </p:nvSpPr>
        <p:spPr>
          <a:xfrm>
            <a:off x="7003985"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1C3A280-280E-476A-9D11-ACB0A4EF14F4}"/>
              </a:ext>
            </a:extLst>
          </p:cNvPr>
          <p:cNvSpPr txBox="1"/>
          <p:nvPr/>
        </p:nvSpPr>
        <p:spPr>
          <a:xfrm>
            <a:off x="6730889" y="2193879"/>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2017</a:t>
            </a:r>
          </a:p>
        </p:txBody>
      </p:sp>
      <p:sp>
        <p:nvSpPr>
          <p:cNvPr id="26" name="文本框 25">
            <a:extLst>
              <a:ext uri="{FF2B5EF4-FFF2-40B4-BE49-F238E27FC236}">
                <a16:creationId xmlns:a16="http://schemas.microsoft.com/office/drawing/2014/main" id="{8347691A-A1AA-45C0-8EB8-63A09A22DF3E}"/>
              </a:ext>
            </a:extLst>
          </p:cNvPr>
          <p:cNvSpPr txBox="1"/>
          <p:nvPr/>
        </p:nvSpPr>
        <p:spPr>
          <a:xfrm>
            <a:off x="6733162" y="2643757"/>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C++17</a:t>
            </a:r>
          </a:p>
        </p:txBody>
      </p:sp>
      <p:sp>
        <p:nvSpPr>
          <p:cNvPr id="27" name="椭圆 26">
            <a:extLst>
              <a:ext uri="{FF2B5EF4-FFF2-40B4-BE49-F238E27FC236}">
                <a16:creationId xmlns:a16="http://schemas.microsoft.com/office/drawing/2014/main" id="{774D1DC9-4DC8-4120-964B-778C8C86A2AE}"/>
              </a:ext>
            </a:extLst>
          </p:cNvPr>
          <p:cNvSpPr/>
          <p:nvPr/>
        </p:nvSpPr>
        <p:spPr>
          <a:xfrm>
            <a:off x="7853175"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4A2878BE-C567-4DC8-A540-A9CCBB634728}"/>
              </a:ext>
            </a:extLst>
          </p:cNvPr>
          <p:cNvSpPr txBox="1"/>
          <p:nvPr/>
        </p:nvSpPr>
        <p:spPr>
          <a:xfrm>
            <a:off x="7580079" y="2193879"/>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2020</a:t>
            </a:r>
          </a:p>
        </p:txBody>
      </p:sp>
      <p:sp>
        <p:nvSpPr>
          <p:cNvPr id="29" name="文本框 28">
            <a:extLst>
              <a:ext uri="{FF2B5EF4-FFF2-40B4-BE49-F238E27FC236}">
                <a16:creationId xmlns:a16="http://schemas.microsoft.com/office/drawing/2014/main" id="{0B8F429B-7F2B-4D66-BCA7-D5FDF9F95DE3}"/>
              </a:ext>
            </a:extLst>
          </p:cNvPr>
          <p:cNvSpPr txBox="1"/>
          <p:nvPr/>
        </p:nvSpPr>
        <p:spPr>
          <a:xfrm>
            <a:off x="7582352" y="2643757"/>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C++20</a:t>
            </a:r>
          </a:p>
        </p:txBody>
      </p:sp>
      <p:sp>
        <p:nvSpPr>
          <p:cNvPr id="31" name="文本框 30">
            <a:extLst>
              <a:ext uri="{FF2B5EF4-FFF2-40B4-BE49-F238E27FC236}">
                <a16:creationId xmlns:a16="http://schemas.microsoft.com/office/drawing/2014/main" id="{7C861A7D-A60A-4E79-9032-6E2F01479741}"/>
              </a:ext>
            </a:extLst>
          </p:cNvPr>
          <p:cNvSpPr txBox="1"/>
          <p:nvPr/>
        </p:nvSpPr>
        <p:spPr>
          <a:xfrm>
            <a:off x="755576" y="771550"/>
            <a:ext cx="7837402"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的历史包袱导致关键字繁多，特性复杂，语法较为臃肿，上手难度较大</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632943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如何评价</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7C861A7D-A60A-4E79-9032-6E2F01479741}"/>
              </a:ext>
            </a:extLst>
          </p:cNvPr>
          <p:cNvSpPr txBox="1"/>
          <p:nvPr/>
        </p:nvSpPr>
        <p:spPr>
          <a:xfrm>
            <a:off x="755576" y="771550"/>
            <a:ext cx="7920880" cy="2536400"/>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缺乏官方包管理系统，依赖管理难度大，市场上存在各类包管理套件，增加开发者的学习成本</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err="1">
                <a:solidFill>
                  <a:srgbClr val="005DA2"/>
                </a:solidFill>
                <a:latin typeface="微软雅黑" panose="020B0503020204020204" pitchFamily="34" charset="-122"/>
                <a:ea typeface="微软雅黑" panose="020B0503020204020204" pitchFamily="34" charset="-122"/>
              </a:rPr>
              <a:t>automake</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err="1">
                <a:solidFill>
                  <a:srgbClr val="005DA2"/>
                </a:solidFill>
                <a:latin typeface="微软雅黑" panose="020B0503020204020204" pitchFamily="34" charset="-122"/>
                <a:ea typeface="微软雅黑" panose="020B0503020204020204" pitchFamily="34" charset="-122"/>
              </a:rPr>
              <a:t>cmake</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blade</a:t>
            </a:r>
          </a:p>
          <a:p>
            <a:pPr marL="285750" indent="-285750">
              <a:lnSpc>
                <a:spcPct val="150000"/>
              </a:lnSpc>
              <a:buFont typeface="Arial" panose="020B0604020202020204" pitchFamily="34" charset="0"/>
              <a:buChar char="•"/>
            </a:pPr>
            <a:r>
              <a:rPr kumimoji="1" lang="en-US" altLang="zh-CN" dirty="0" err="1">
                <a:solidFill>
                  <a:srgbClr val="005DA2"/>
                </a:solidFill>
                <a:latin typeface="微软雅黑" panose="020B0503020204020204" pitchFamily="34" charset="-122"/>
                <a:ea typeface="微软雅黑" panose="020B0503020204020204" pitchFamily="34" charset="-122"/>
              </a:rPr>
              <a:t>bazel</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30395F62-340D-242C-6EB8-FB5F19D81382}"/>
              </a:ext>
            </a:extLst>
          </p:cNvPr>
          <p:cNvGrpSpPr/>
          <p:nvPr/>
        </p:nvGrpSpPr>
        <p:grpSpPr>
          <a:xfrm>
            <a:off x="4996566" y="2787774"/>
            <a:ext cx="3365580" cy="1368152"/>
            <a:chOff x="5813482" y="1421168"/>
            <a:chExt cx="2808312" cy="1415447"/>
          </a:xfrm>
          <a:solidFill>
            <a:srgbClr val="FEFFBE"/>
          </a:solidFill>
        </p:grpSpPr>
        <p:sp>
          <p:nvSpPr>
            <p:cNvPr id="3" name="矩形 2">
              <a:extLst>
                <a:ext uri="{FF2B5EF4-FFF2-40B4-BE49-F238E27FC236}">
                  <a16:creationId xmlns:a16="http://schemas.microsoft.com/office/drawing/2014/main" id="{EB66C6EC-5A1C-5F26-0847-C0215BC88CDA}"/>
                </a:ext>
              </a:extLst>
            </p:cNvPr>
            <p:cNvSpPr/>
            <p:nvPr/>
          </p:nvSpPr>
          <p:spPr>
            <a:xfrm>
              <a:off x="5813482" y="1421168"/>
              <a:ext cx="2808312" cy="1415447"/>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49F7E3C2-5428-BB98-717E-38B47901D426}"/>
                </a:ext>
              </a:extLst>
            </p:cNvPr>
            <p:cNvSpPr txBox="1"/>
            <p:nvPr/>
          </p:nvSpPr>
          <p:spPr>
            <a:xfrm>
              <a:off x="5908429" y="1475472"/>
              <a:ext cx="2623455" cy="1289584"/>
            </a:xfrm>
            <a:prstGeom prst="rect">
              <a:avLst/>
            </a:prstGeom>
            <a:grpFill/>
          </p:spPr>
          <p:txBody>
            <a:bodyPr wrap="square" rtlCol="0">
              <a:spAutoFit/>
            </a:bodyPr>
            <a:lstStyle/>
            <a:p>
              <a:pPr>
                <a:spcAft>
                  <a:spcPts val="600"/>
                </a:spcAft>
              </a:pPr>
              <a:r>
                <a:rPr lang="zh-CN" altLang="en-US" sz="1400" dirty="0">
                  <a:solidFill>
                    <a:srgbClr val="005DA2"/>
                  </a:solidFill>
                  <a:latin typeface="微软雅黑" panose="020B0503020204020204" pitchFamily="34" charset="-122"/>
                  <a:ea typeface="微软雅黑" panose="020B0503020204020204" pitchFamily="34" charset="-122"/>
                </a:rPr>
                <a:t>什么是包管理系统？</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包管理系统用来管理和控制工程中不同模块的依赖关系，根据依赖规则编译链接代码，以及管理工程依赖的第三方库。</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154684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如何评价</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7C861A7D-A60A-4E79-9032-6E2F01479741}"/>
              </a:ext>
            </a:extLst>
          </p:cNvPr>
          <p:cNvSpPr txBox="1"/>
          <p:nvPr/>
        </p:nvSpPr>
        <p:spPr>
          <a:xfrm>
            <a:off x="755576" y="771550"/>
            <a:ext cx="7920880" cy="2536400"/>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编译速度缓慢，尤其在代码结构设计不合理的情况下，一个微小的改动就可能导致大量模块重新编译</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头文件中包含了较多的信息（</a:t>
            </a:r>
            <a:r>
              <a:rPr kumimoji="1" lang="en-US" altLang="zh-CN" dirty="0">
                <a:solidFill>
                  <a:srgbClr val="005DA2"/>
                </a:solidFill>
                <a:latin typeface="微软雅黑" panose="020B0503020204020204" pitchFamily="34" charset="-122"/>
                <a:ea typeface="微软雅黑" panose="020B0503020204020204" pitchFamily="34" charset="-122"/>
              </a:rPr>
              <a:t>public/private</a:t>
            </a:r>
            <a:r>
              <a:rPr kumimoji="1" lang="zh-CN" altLang="en-US" dirty="0">
                <a:solidFill>
                  <a:srgbClr val="005DA2"/>
                </a:solidFill>
                <a:latin typeface="微软雅黑" panose="020B0503020204020204" pitchFamily="34" charset="-122"/>
                <a:ea typeface="微软雅黑" panose="020B0503020204020204" pitchFamily="34" charset="-122"/>
              </a:rPr>
              <a:t>），修改头文件会触发大量相关模块的重编译；</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关键字多、优化选项丰富，也会降低编译速度</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465901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什么是</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395536" y="699542"/>
            <a:ext cx="8352927" cy="4198393"/>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是一种被广泛使用的计算机程序设计语言。它是一种通用程序设计语言，支持多重编程范式，例如过程化程序设计、数据抽象、面向对象程序设计、泛型程序设计和设计模式等。</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endParaRPr kumimoji="1" lang="zh-CN" altLang="en-US"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比雅尼</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斯特劳斯特鲁普</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FF0000"/>
                </a:solidFill>
                <a:latin typeface="微软雅黑" panose="020B0503020204020204" pitchFamily="34" charset="-122"/>
                <a:ea typeface="微软雅黑" panose="020B0503020204020204" pitchFamily="34" charset="-122"/>
              </a:rPr>
              <a:t>Bjarne </a:t>
            </a:r>
            <a:r>
              <a:rPr kumimoji="1" lang="en-US" altLang="zh-CN" dirty="0" err="1">
                <a:solidFill>
                  <a:srgbClr val="FF0000"/>
                </a:solidFill>
                <a:latin typeface="微软雅黑" panose="020B0503020204020204" pitchFamily="34" charset="-122"/>
                <a:ea typeface="微软雅黑" panose="020B0503020204020204" pitchFamily="34" charset="-122"/>
              </a:rPr>
              <a:t>Stroustrup</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博士在贝尔实验室工作期间在</a:t>
            </a:r>
            <a:r>
              <a:rPr kumimoji="1" lang="en-US" altLang="zh-CN" dirty="0">
                <a:solidFill>
                  <a:srgbClr val="005DA2"/>
                </a:solidFill>
                <a:latin typeface="微软雅黑" panose="020B0503020204020204" pitchFamily="34" charset="-122"/>
                <a:ea typeface="微软雅黑" panose="020B0503020204020204" pitchFamily="34" charset="-122"/>
              </a:rPr>
              <a:t>20</a:t>
            </a:r>
            <a:r>
              <a:rPr kumimoji="1" lang="zh-CN" altLang="en-US" dirty="0">
                <a:solidFill>
                  <a:srgbClr val="005DA2"/>
                </a:solidFill>
                <a:latin typeface="微软雅黑" panose="020B0503020204020204" pitchFamily="34" charset="-122"/>
                <a:ea typeface="微软雅黑" panose="020B0503020204020204" pitchFamily="34" charset="-122"/>
              </a:rPr>
              <a:t>世纪</a:t>
            </a:r>
            <a:r>
              <a:rPr kumimoji="1" lang="en-US" altLang="zh-CN" dirty="0">
                <a:solidFill>
                  <a:srgbClr val="005DA2"/>
                </a:solidFill>
                <a:latin typeface="微软雅黑" panose="020B0503020204020204" pitchFamily="34" charset="-122"/>
                <a:ea typeface="微软雅黑" panose="020B0503020204020204" pitchFamily="34" charset="-122"/>
              </a:rPr>
              <a:t>80</a:t>
            </a:r>
            <a:r>
              <a:rPr kumimoji="1" lang="zh-CN" altLang="en-US" dirty="0">
                <a:solidFill>
                  <a:srgbClr val="005DA2"/>
                </a:solidFill>
                <a:latin typeface="微软雅黑" panose="020B0503020204020204" pitchFamily="34" charset="-122"/>
                <a:ea typeface="微软雅黑" panose="020B0503020204020204" pitchFamily="34" charset="-122"/>
              </a:rPr>
              <a:t>年代发明并实现了</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。起初，这种语言被称作</a:t>
            </a:r>
            <a:r>
              <a:rPr kumimoji="1" lang="en-US" altLang="zh-CN" dirty="0">
                <a:solidFill>
                  <a:srgbClr val="FF0000"/>
                </a:solidFill>
                <a:latin typeface="微软雅黑" panose="020B0503020204020204" pitchFamily="34" charset="-122"/>
                <a:ea typeface="微软雅黑" panose="020B0503020204020204" pitchFamily="34" charset="-122"/>
              </a:rPr>
              <a:t>C with Classes</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包含类的</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，作为</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语言的增强版出现。随后，</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不断增加新特性。虚函数、运算符重载、多继承、标准模板库、异常处理、运行时类型信息、名字空间等概念逐渐纳入标准草案。</a:t>
            </a:r>
            <a:r>
              <a:rPr kumimoji="1" lang="en-US" altLang="zh-CN" dirty="0">
                <a:solidFill>
                  <a:srgbClr val="005DA2"/>
                </a:solidFill>
                <a:latin typeface="微软雅黑" panose="020B0503020204020204" pitchFamily="34" charset="-122"/>
                <a:ea typeface="微软雅黑" panose="020B0503020204020204" pitchFamily="34" charset="-122"/>
              </a:rPr>
              <a:t>1998</a:t>
            </a:r>
            <a:r>
              <a:rPr kumimoji="1" lang="zh-CN" altLang="en-US" dirty="0">
                <a:solidFill>
                  <a:srgbClr val="005DA2"/>
                </a:solidFill>
                <a:latin typeface="微软雅黑" panose="020B0503020204020204" pitchFamily="34" charset="-122"/>
                <a:ea typeface="微软雅黑" panose="020B0503020204020204" pitchFamily="34" charset="-122"/>
              </a:rPr>
              <a:t>年，国际标准组织颁布了</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程序设计语言的第一个国际标准</a:t>
            </a:r>
            <a:r>
              <a:rPr kumimoji="1" lang="en-US" altLang="zh-CN" dirty="0">
                <a:solidFill>
                  <a:srgbClr val="005DA2"/>
                </a:solidFill>
                <a:latin typeface="微软雅黑" panose="020B0503020204020204" pitchFamily="34" charset="-122"/>
                <a:ea typeface="微软雅黑" panose="020B0503020204020204" pitchFamily="34" charset="-122"/>
              </a:rPr>
              <a:t>ISO/IEC 14882:1998</a:t>
            </a:r>
            <a:r>
              <a:rPr kumimoji="1" lang="zh-CN" altLang="en-US" dirty="0">
                <a:solidFill>
                  <a:srgbClr val="005DA2"/>
                </a:solidFill>
                <a:latin typeface="微软雅黑" panose="020B0503020204020204" pitchFamily="34" charset="-122"/>
                <a:ea typeface="微软雅黑" panose="020B0503020204020204" pitchFamily="34" charset="-122"/>
              </a:rPr>
              <a:t>，目前最新标准为</a:t>
            </a:r>
            <a:r>
              <a:rPr kumimoji="1" lang="en-US" altLang="zh-CN" dirty="0">
                <a:solidFill>
                  <a:srgbClr val="005DA2"/>
                </a:solidFill>
                <a:latin typeface="微软雅黑" panose="020B0503020204020204" pitchFamily="34" charset="-122"/>
                <a:ea typeface="微软雅黑" panose="020B0503020204020204" pitchFamily="34" charset="-122"/>
              </a:rPr>
              <a:t>ISO/IEC 14882:2020</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pic>
        <p:nvPicPr>
          <p:cNvPr id="3" name="pronounciation">
            <a:hlinkClick r:id="" action="ppaction://media"/>
            <a:extLst>
              <a:ext uri="{FF2B5EF4-FFF2-40B4-BE49-F238E27FC236}">
                <a16:creationId xmlns:a16="http://schemas.microsoft.com/office/drawing/2014/main" id="{EC3EE361-6740-C92E-D216-16FEAA1712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24328" y="4515966"/>
            <a:ext cx="321328" cy="321328"/>
          </a:xfrm>
          <a:prstGeom prst="rect">
            <a:avLst/>
          </a:prstGeom>
        </p:spPr>
      </p:pic>
    </p:spTree>
    <p:extLst>
      <p:ext uri="{BB962C8B-B14F-4D97-AF65-F5344CB8AC3E}">
        <p14:creationId xmlns:p14="http://schemas.microsoft.com/office/powerpoint/2010/main" val="3534817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如何评价</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6" name="Picture 2" descr="Linus Torvalds | Biography, Linux, &amp; Facts | Britannica">
            <a:extLst>
              <a:ext uri="{FF2B5EF4-FFF2-40B4-BE49-F238E27FC236}">
                <a16:creationId xmlns:a16="http://schemas.microsoft.com/office/drawing/2014/main" id="{17C6C17F-C401-815D-BCF0-1646A7445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915566"/>
            <a:ext cx="1208468" cy="18002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A8E0FEF-7B69-E085-B1F3-F5E53E831C0F}"/>
              </a:ext>
            </a:extLst>
          </p:cNvPr>
          <p:cNvSpPr txBox="1"/>
          <p:nvPr/>
        </p:nvSpPr>
        <p:spPr>
          <a:xfrm>
            <a:off x="2129944" y="915566"/>
            <a:ext cx="6546512" cy="1000274"/>
          </a:xfrm>
          <a:prstGeom prst="rect">
            <a:avLst/>
          </a:prstGeom>
          <a:noFill/>
        </p:spPr>
        <p:txBody>
          <a:bodyPr wrap="square">
            <a:spAutoFit/>
          </a:bodyPr>
          <a:lstStyle/>
          <a:p>
            <a:pPr>
              <a:spcAft>
                <a:spcPts val="600"/>
              </a:spcAft>
            </a:pPr>
            <a:r>
              <a:rPr lang="en-US" altLang="zh-CN" b="1" dirty="0">
                <a:solidFill>
                  <a:srgbClr val="005DA2"/>
                </a:solidFill>
                <a:latin typeface="Microsoft YaHei" panose="020B0503020204020204" pitchFamily="34" charset="-122"/>
                <a:ea typeface="Microsoft YaHei" panose="020B0503020204020204" pitchFamily="34" charset="-122"/>
              </a:rPr>
              <a:t>L</a:t>
            </a:r>
            <a:r>
              <a:rPr lang="zh-CN" altLang="en-US" b="1" dirty="0">
                <a:solidFill>
                  <a:srgbClr val="005DA2"/>
                </a:solidFill>
                <a:latin typeface="Microsoft YaHei" panose="020B0503020204020204" pitchFamily="34" charset="-122"/>
                <a:ea typeface="Microsoft YaHei" panose="020B0503020204020204" pitchFamily="34" charset="-122"/>
              </a:rPr>
              <a:t>inus </a:t>
            </a:r>
            <a:r>
              <a:rPr lang="en-US" altLang="zh-CN" b="1" dirty="0">
                <a:solidFill>
                  <a:srgbClr val="005DA2"/>
                </a:solidFill>
                <a:latin typeface="Microsoft YaHei" panose="020B0503020204020204" pitchFamily="34" charset="-122"/>
                <a:ea typeface="Microsoft YaHei" panose="020B0503020204020204" pitchFamily="34" charset="-122"/>
              </a:rPr>
              <a:t>T</a:t>
            </a:r>
            <a:r>
              <a:rPr lang="zh-CN" altLang="en-US" b="1" dirty="0">
                <a:solidFill>
                  <a:srgbClr val="005DA2"/>
                </a:solidFill>
                <a:latin typeface="Microsoft YaHei" panose="020B0503020204020204" pitchFamily="34" charset="-122"/>
                <a:ea typeface="Microsoft YaHei" panose="020B0503020204020204" pitchFamily="34" charset="-122"/>
              </a:rPr>
              <a:t>orvalds</a:t>
            </a:r>
            <a:r>
              <a:rPr lang="en-US" altLang="zh-CN" b="1" dirty="0">
                <a:solidFill>
                  <a:srgbClr val="005DA2"/>
                </a:solidFill>
                <a:latin typeface="Microsoft YaHei" panose="020B0503020204020204" pitchFamily="34" charset="-122"/>
                <a:ea typeface="Microsoft YaHei" panose="020B0503020204020204" pitchFamily="34" charset="-122"/>
              </a:rPr>
              <a:t>:</a:t>
            </a:r>
          </a:p>
          <a:p>
            <a:pPr algn="just">
              <a:spcAft>
                <a:spcPts val="600"/>
              </a:spcAft>
            </a:pPr>
            <a:r>
              <a:rPr lang="en" altLang="zh-CN" dirty="0">
                <a:latin typeface="Microsoft YaHei" panose="020B0503020204020204" pitchFamily="34" charset="-122"/>
                <a:ea typeface="Microsoft YaHei" panose="020B0503020204020204" pitchFamily="34" charset="-122"/>
              </a:rPr>
              <a:t>C++ can’t solve the problem of the C language at all, it will only make things worse. This is a really bad language.</a:t>
            </a:r>
            <a:endParaRPr lang="zh-CN" altLang="en-US"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954BE423-0337-9BF0-C540-74282E9CCF00}"/>
              </a:ext>
            </a:extLst>
          </p:cNvPr>
          <p:cNvSpPr txBox="1"/>
          <p:nvPr/>
        </p:nvSpPr>
        <p:spPr>
          <a:xfrm>
            <a:off x="2129944" y="2350498"/>
            <a:ext cx="6524808" cy="1754326"/>
          </a:xfrm>
          <a:prstGeom prst="rect">
            <a:avLst/>
          </a:prstGeom>
          <a:noFill/>
        </p:spPr>
        <p:txBody>
          <a:bodyPr wrap="square">
            <a:spAutoFit/>
          </a:bodyPr>
          <a:lstStyle/>
          <a:p>
            <a:pPr algn="just"/>
            <a:r>
              <a:rPr lang="en" altLang="zh-CN" b="0" i="0" u="none" strike="noStrike" dirty="0">
                <a:solidFill>
                  <a:schemeClr val="tx1">
                    <a:lumMod val="75000"/>
                    <a:lumOff val="25000"/>
                  </a:schemeClr>
                </a:solidFill>
                <a:effectLst/>
                <a:latin typeface="charter" panose="02040503050506020203" pitchFamily="18" charset="0"/>
              </a:rPr>
              <a:t>He believes that those who dislike the C language can look for a language that can really bring you value. For example, languages ​​that have memory safety and can avoid hidden dangers caused by C, or languages ​​that have internal GC (garbage collection) support and simplify memory management. </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236205482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如何评价</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A8E0FEF-7B69-E085-B1F3-F5E53E831C0F}"/>
              </a:ext>
            </a:extLst>
          </p:cNvPr>
          <p:cNvSpPr txBox="1"/>
          <p:nvPr/>
        </p:nvSpPr>
        <p:spPr>
          <a:xfrm>
            <a:off x="611560" y="2571750"/>
            <a:ext cx="8064896" cy="1000274"/>
          </a:xfrm>
          <a:prstGeom prst="rect">
            <a:avLst/>
          </a:prstGeom>
          <a:noFill/>
        </p:spPr>
        <p:txBody>
          <a:bodyPr wrap="square">
            <a:spAutoFit/>
          </a:bodyPr>
          <a:lstStyle/>
          <a:p>
            <a:pPr>
              <a:spcAft>
                <a:spcPts val="600"/>
              </a:spcAft>
            </a:pPr>
            <a:r>
              <a:rPr lang="en" altLang="zh-CN" b="1" dirty="0">
                <a:solidFill>
                  <a:srgbClr val="005DA2"/>
                </a:solidFill>
                <a:latin typeface="Microsoft YaHei" panose="020B0503020204020204" pitchFamily="34" charset="-122"/>
                <a:ea typeface="Microsoft YaHei" panose="020B0503020204020204" pitchFamily="34" charset="-122"/>
              </a:rPr>
              <a:t>Richard </a:t>
            </a:r>
            <a:r>
              <a:rPr lang="en-US" altLang="zh-CN" b="1" dirty="0">
                <a:solidFill>
                  <a:srgbClr val="005DA2"/>
                </a:solidFill>
                <a:latin typeface="Microsoft YaHei" panose="020B0503020204020204" pitchFamily="34" charset="-122"/>
                <a:ea typeface="Microsoft YaHei" panose="020B0503020204020204" pitchFamily="34" charset="-122"/>
              </a:rPr>
              <a:t>S</a:t>
            </a:r>
            <a:r>
              <a:rPr lang="en" altLang="zh-CN" b="1" dirty="0" err="1">
                <a:solidFill>
                  <a:srgbClr val="005DA2"/>
                </a:solidFill>
                <a:latin typeface="Microsoft YaHei" panose="020B0503020204020204" pitchFamily="34" charset="-122"/>
                <a:ea typeface="Microsoft YaHei" panose="020B0503020204020204" pitchFamily="34" charset="-122"/>
              </a:rPr>
              <a:t>tallman</a:t>
            </a:r>
            <a:endParaRPr lang="en" altLang="zh-CN" b="1" dirty="0">
              <a:solidFill>
                <a:srgbClr val="005DA2"/>
              </a:solidFill>
              <a:latin typeface="Microsoft YaHei" panose="020B0503020204020204" pitchFamily="34" charset="-122"/>
              <a:ea typeface="Microsoft YaHei" panose="020B0503020204020204" pitchFamily="34" charset="-122"/>
            </a:endParaRPr>
          </a:p>
          <a:p>
            <a:pPr>
              <a:spcAft>
                <a:spcPts val="600"/>
              </a:spcAft>
            </a:pPr>
            <a:r>
              <a:rPr lang="en" altLang="zh-CN" dirty="0">
                <a:latin typeface="Microsoft YaHei" panose="020B0503020204020204" pitchFamily="34" charset="-122"/>
                <a:ea typeface="Microsoft YaHei" panose="020B0503020204020204" pitchFamily="34" charset="-122"/>
              </a:rPr>
              <a:t>C++ is a badly designed and ugly language.  It would be a shame</a:t>
            </a:r>
            <a:r>
              <a:rPr lang="zh-CN" altLang="en-US" dirty="0">
                <a:latin typeface="Microsoft YaHei" panose="020B0503020204020204" pitchFamily="34" charset="-122"/>
                <a:ea typeface="Microsoft YaHei" panose="020B0503020204020204" pitchFamily="34" charset="-122"/>
              </a:rPr>
              <a:t> </a:t>
            </a:r>
            <a:r>
              <a:rPr lang="en" altLang="zh-CN" dirty="0">
                <a:latin typeface="Microsoft YaHei" panose="020B0503020204020204" pitchFamily="34" charset="-122"/>
                <a:ea typeface="Microsoft YaHei" panose="020B0503020204020204" pitchFamily="34" charset="-122"/>
              </a:rPr>
              <a:t>to use it in Emacs.</a:t>
            </a:r>
            <a:endParaRPr lang="zh-CN" altLang="en-US" dirty="0">
              <a:latin typeface="Microsoft YaHei" panose="020B0503020204020204" pitchFamily="34" charset="-122"/>
              <a:ea typeface="Microsoft YaHei" panose="020B0503020204020204" pitchFamily="34" charset="-122"/>
            </a:endParaRPr>
          </a:p>
        </p:txBody>
      </p:sp>
      <p:pic>
        <p:nvPicPr>
          <p:cNvPr id="2050" name="Picture 2" descr="Richard Stallman - Simple English Wikipedia, the free encyclopedia">
            <a:extLst>
              <a:ext uri="{FF2B5EF4-FFF2-40B4-BE49-F238E27FC236}">
                <a16:creationId xmlns:a16="http://schemas.microsoft.com/office/drawing/2014/main" id="{6D76F4AF-F26C-483D-8850-E78E0507B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844848"/>
            <a:ext cx="2215719" cy="1654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85057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3347864" y="2342296"/>
            <a:ext cx="2297424" cy="458908"/>
          </a:xfrm>
          <a:prstGeom prst="rect">
            <a:avLst/>
          </a:prstGeom>
          <a:noFill/>
        </p:spPr>
        <p:txBody>
          <a:bodyPr wrap="none" rtlCol="0">
            <a:spAutoFit/>
          </a:bodyPr>
          <a:lstStyle/>
          <a:p>
            <a:pPr>
              <a:lnSpc>
                <a:spcPct val="150000"/>
              </a:lnSpc>
            </a:pPr>
            <a:r>
              <a:rPr kumimoji="1" lang="zh-CN" altLang="en-US" b="1" dirty="0">
                <a:solidFill>
                  <a:srgbClr val="C00000"/>
                </a:solidFill>
                <a:latin typeface="微软雅黑" panose="020B0503020204020204" pitchFamily="34" charset="-122"/>
                <a:ea typeface="微软雅黑" panose="020B0503020204020204" pitchFamily="34" charset="-122"/>
              </a:rPr>
              <a:t>为什么还要学习</a:t>
            </a:r>
            <a:r>
              <a:rPr kumimoji="1" lang="en-US" altLang="zh-CN" b="1" dirty="0">
                <a:solidFill>
                  <a:srgbClr val="C00000"/>
                </a:solidFill>
                <a:latin typeface="微软雅黑" panose="020B0503020204020204" pitchFamily="34" charset="-122"/>
                <a:ea typeface="微软雅黑" panose="020B0503020204020204" pitchFamily="34" charset="-122"/>
              </a:rPr>
              <a:t>C++</a:t>
            </a:r>
          </a:p>
        </p:txBody>
      </p:sp>
    </p:spTree>
    <p:extLst>
      <p:ext uri="{BB962C8B-B14F-4D97-AF65-F5344CB8AC3E}">
        <p14:creationId xmlns:p14="http://schemas.microsoft.com/office/powerpoint/2010/main" val="76268928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2483768" y="2342296"/>
            <a:ext cx="4012637"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原因</a:t>
            </a:r>
            <a:r>
              <a:rPr kumimoji="1" lang="en-US" altLang="zh-CN" dirty="0">
                <a:solidFill>
                  <a:srgbClr val="005DA2"/>
                </a:solidFill>
                <a:latin typeface="微软雅黑" panose="020B0503020204020204" pitchFamily="34" charset="-122"/>
                <a:ea typeface="微软雅黑" panose="020B0503020204020204" pitchFamily="34" charset="-122"/>
              </a:rPr>
              <a:t>1</a:t>
            </a:r>
            <a:r>
              <a:rPr kumimoji="1" lang="zh-CN" altLang="en-US" dirty="0">
                <a:solidFill>
                  <a:srgbClr val="005DA2"/>
                </a:solidFill>
                <a:latin typeface="微软雅黑" panose="020B0503020204020204" pitchFamily="34" charset="-122"/>
                <a:ea typeface="微软雅黑" panose="020B0503020204020204" pitchFamily="34" charset="-122"/>
              </a:rPr>
              <a:t>：高性能系统开发应用</a:t>
            </a:r>
            <a:r>
              <a:rPr kumimoji="1" lang="zh-CN" altLang="en-US" dirty="0">
                <a:solidFill>
                  <a:srgbClr val="C00000"/>
                </a:solidFill>
                <a:latin typeface="微软雅黑" panose="020B0503020204020204" pitchFamily="34" charset="-122"/>
                <a:ea typeface="微软雅黑" panose="020B0503020204020204" pitchFamily="34" charset="-122"/>
              </a:rPr>
              <a:t>十分</a:t>
            </a:r>
            <a:r>
              <a:rPr kumimoji="1" lang="zh-CN" altLang="en-US" dirty="0">
                <a:solidFill>
                  <a:srgbClr val="005DA2"/>
                </a:solidFill>
                <a:latin typeface="微软雅黑" panose="020B0503020204020204" pitchFamily="34" charset="-122"/>
                <a:ea typeface="微软雅黑" panose="020B0503020204020204" pitchFamily="34" charset="-122"/>
              </a:rPr>
              <a:t>广泛</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562076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D886F6C-4340-4414-B06E-B9ED1C8AF69C}"/>
              </a:ext>
            </a:extLst>
          </p:cNvPr>
          <p:cNvSpPr txBox="1"/>
          <p:nvPr/>
        </p:nvSpPr>
        <p:spPr>
          <a:xfrm>
            <a:off x="2596823" y="1563638"/>
            <a:ext cx="338554" cy="458908"/>
          </a:xfrm>
          <a:prstGeom prst="rect">
            <a:avLst/>
          </a:prstGeom>
          <a:noFill/>
        </p:spPr>
        <p:txBody>
          <a:bodyPr wrap="none" rtlCol="0">
            <a:spAutoFit/>
          </a:bodyPr>
          <a:lstStyle/>
          <a:p>
            <a:pPr>
              <a:lnSpc>
                <a:spcPct val="150000"/>
              </a:lnSpc>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a:t>
            </a:r>
          </a:p>
        </p:txBody>
      </p:sp>
      <p:sp>
        <p:nvSpPr>
          <p:cNvPr id="5" name="文本框 4">
            <a:extLst>
              <a:ext uri="{FF2B5EF4-FFF2-40B4-BE49-F238E27FC236}">
                <a16:creationId xmlns:a16="http://schemas.microsoft.com/office/drawing/2014/main" id="{615C1FF0-0E66-4F56-87B5-11F541D7E493}"/>
              </a:ext>
            </a:extLst>
          </p:cNvPr>
          <p:cNvSpPr txBox="1"/>
          <p:nvPr/>
        </p:nvSpPr>
        <p:spPr>
          <a:xfrm>
            <a:off x="3314339" y="1563638"/>
            <a:ext cx="681597" cy="458908"/>
          </a:xfrm>
          <a:prstGeom prst="rect">
            <a:avLst/>
          </a:prstGeom>
          <a:noFill/>
        </p:spPr>
        <p:txBody>
          <a:bodyPr wrap="none" rtlCol="0">
            <a:spAutoFit/>
          </a:bodyPr>
          <a:lstStyle/>
          <a:p>
            <a:pPr>
              <a:lnSpc>
                <a:spcPct val="150000"/>
              </a:lnSpc>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a:t>
            </a:r>
          </a:p>
        </p:txBody>
      </p:sp>
      <p:sp>
        <p:nvSpPr>
          <p:cNvPr id="6" name="文本框 5">
            <a:extLst>
              <a:ext uri="{FF2B5EF4-FFF2-40B4-BE49-F238E27FC236}">
                <a16:creationId xmlns:a16="http://schemas.microsoft.com/office/drawing/2014/main" id="{11F22697-8908-4A9B-99AB-94FED886E8F5}"/>
              </a:ext>
            </a:extLst>
          </p:cNvPr>
          <p:cNvSpPr txBox="1"/>
          <p:nvPr/>
        </p:nvSpPr>
        <p:spPr>
          <a:xfrm>
            <a:off x="4236010" y="1563638"/>
            <a:ext cx="671979" cy="458908"/>
          </a:xfrm>
          <a:prstGeom prst="rect">
            <a:avLst/>
          </a:prstGeom>
          <a:noFill/>
        </p:spPr>
        <p:txBody>
          <a:bodyPr wrap="none" rtlCol="0">
            <a:spAutoFit/>
          </a:bodyPr>
          <a:lstStyle/>
          <a:p>
            <a:pPr>
              <a:lnSpc>
                <a:spcPct val="150000"/>
              </a:lnSpc>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Rust</a:t>
            </a:r>
          </a:p>
        </p:txBody>
      </p:sp>
      <p:sp>
        <p:nvSpPr>
          <p:cNvPr id="7" name="文本框 6">
            <a:extLst>
              <a:ext uri="{FF2B5EF4-FFF2-40B4-BE49-F238E27FC236}">
                <a16:creationId xmlns:a16="http://schemas.microsoft.com/office/drawing/2014/main" id="{5F78EBD2-11AF-4B18-9F4B-34AE483CF91A}"/>
              </a:ext>
            </a:extLst>
          </p:cNvPr>
          <p:cNvSpPr txBox="1"/>
          <p:nvPr/>
        </p:nvSpPr>
        <p:spPr>
          <a:xfrm>
            <a:off x="688603" y="600674"/>
            <a:ext cx="1569660"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开发语言分层</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E1C22290-FA30-461E-BA7C-8E069ED69AF4}"/>
              </a:ext>
            </a:extLst>
          </p:cNvPr>
          <p:cNvCxnSpPr/>
          <p:nvPr/>
        </p:nvCxnSpPr>
        <p:spPr>
          <a:xfrm>
            <a:off x="1922852" y="2139702"/>
            <a:ext cx="423332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4F454F9-08A2-41F4-88F4-8BE18C24DF90}"/>
              </a:ext>
            </a:extLst>
          </p:cNvPr>
          <p:cNvSpPr txBox="1"/>
          <p:nvPr/>
        </p:nvSpPr>
        <p:spPr>
          <a:xfrm>
            <a:off x="5364088" y="1563638"/>
            <a:ext cx="3416320"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高性能，</a:t>
            </a:r>
            <a:r>
              <a:rPr kumimoji="1" lang="zh-CN" altLang="en-US" dirty="0">
                <a:solidFill>
                  <a:srgbClr val="C00000"/>
                </a:solidFill>
                <a:latin typeface="微软雅黑" panose="020B0503020204020204" pitchFamily="34" charset="-122"/>
                <a:ea typeface="微软雅黑" panose="020B0503020204020204" pitchFamily="34" charset="-122"/>
              </a:rPr>
              <a:t>低延迟</a:t>
            </a:r>
            <a:r>
              <a:rPr kumimoji="1" lang="zh-CN" altLang="en-US" dirty="0">
                <a:solidFill>
                  <a:srgbClr val="005DA2"/>
                </a:solidFill>
                <a:latin typeface="微软雅黑" panose="020B0503020204020204" pitchFamily="34" charset="-122"/>
                <a:ea typeface="微软雅黑" panose="020B0503020204020204" pitchFamily="34" charset="-122"/>
              </a:rPr>
              <a:t>，手动管理内存</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94C027B-2C47-4C3D-B393-FEC96F4D0796}"/>
              </a:ext>
            </a:extLst>
          </p:cNvPr>
          <p:cNvSpPr txBox="1"/>
          <p:nvPr/>
        </p:nvSpPr>
        <p:spPr>
          <a:xfrm>
            <a:off x="3651843" y="2139702"/>
            <a:ext cx="503664" cy="458908"/>
          </a:xfrm>
          <a:prstGeom prst="rect">
            <a:avLst/>
          </a:prstGeom>
          <a:noFill/>
        </p:spPr>
        <p:txBody>
          <a:bodyPr wrap="none" rtlCol="0">
            <a:spAutoFit/>
          </a:bodyPr>
          <a:lstStyle/>
          <a:p>
            <a:pPr>
              <a:lnSpc>
                <a:spcPct val="150000"/>
              </a:lnSpc>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Go</a:t>
            </a:r>
          </a:p>
        </p:txBody>
      </p:sp>
      <p:sp>
        <p:nvSpPr>
          <p:cNvPr id="12" name="文本框 11">
            <a:extLst>
              <a:ext uri="{FF2B5EF4-FFF2-40B4-BE49-F238E27FC236}">
                <a16:creationId xmlns:a16="http://schemas.microsoft.com/office/drawing/2014/main" id="{9DFBC356-5BEE-44AB-A04D-1E482A48B36E}"/>
              </a:ext>
            </a:extLst>
          </p:cNvPr>
          <p:cNvSpPr txBox="1"/>
          <p:nvPr/>
        </p:nvSpPr>
        <p:spPr>
          <a:xfrm>
            <a:off x="3589423" y="2598610"/>
            <a:ext cx="646587" cy="458908"/>
          </a:xfrm>
          <a:prstGeom prst="rect">
            <a:avLst/>
          </a:prstGeom>
          <a:noFill/>
        </p:spPr>
        <p:txBody>
          <a:bodyPr wrap="none" rtlCol="0">
            <a:spAutoFit/>
          </a:bodyPr>
          <a:lstStyle/>
          <a:p>
            <a:pPr>
              <a:lnSpc>
                <a:spcPct val="150000"/>
              </a:lnSpc>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Java</a:t>
            </a:r>
          </a:p>
        </p:txBody>
      </p:sp>
      <p:sp>
        <p:nvSpPr>
          <p:cNvPr id="13" name="文本框 12">
            <a:extLst>
              <a:ext uri="{FF2B5EF4-FFF2-40B4-BE49-F238E27FC236}">
                <a16:creationId xmlns:a16="http://schemas.microsoft.com/office/drawing/2014/main" id="{938A550D-B1AE-4944-A07C-67D6E2B5A56A}"/>
              </a:ext>
            </a:extLst>
          </p:cNvPr>
          <p:cNvSpPr txBox="1"/>
          <p:nvPr/>
        </p:nvSpPr>
        <p:spPr>
          <a:xfrm>
            <a:off x="5364088" y="2327787"/>
            <a:ext cx="3510898"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自带</a:t>
            </a:r>
            <a:r>
              <a:rPr kumimoji="1" lang="en-US" altLang="zh-CN" dirty="0">
                <a:solidFill>
                  <a:srgbClr val="005DA2"/>
                </a:solidFill>
                <a:latin typeface="微软雅黑" panose="020B0503020204020204" pitchFamily="34" charset="-122"/>
                <a:ea typeface="微软雅黑" panose="020B0503020204020204" pitchFamily="34" charset="-122"/>
              </a:rPr>
              <a:t>GC</a:t>
            </a:r>
            <a:r>
              <a:rPr kumimoji="1" lang="zh-CN" altLang="en-US" dirty="0">
                <a:solidFill>
                  <a:srgbClr val="005DA2"/>
                </a:solidFill>
                <a:latin typeface="微软雅黑" panose="020B0503020204020204" pitchFamily="34" charset="-122"/>
                <a:ea typeface="微软雅黑" panose="020B0503020204020204" pitchFamily="34" charset="-122"/>
              </a:rPr>
              <a:t>，开发效率高，容错率高</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07606C86-B864-4C21-83D9-EEDB9F814204}"/>
              </a:ext>
            </a:extLst>
          </p:cNvPr>
          <p:cNvCxnSpPr/>
          <p:nvPr/>
        </p:nvCxnSpPr>
        <p:spPr>
          <a:xfrm>
            <a:off x="1922852" y="3219822"/>
            <a:ext cx="423332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4F34908-EC2B-4497-A7D0-8EFC31E90B1D}"/>
              </a:ext>
            </a:extLst>
          </p:cNvPr>
          <p:cNvSpPr txBox="1"/>
          <p:nvPr/>
        </p:nvSpPr>
        <p:spPr>
          <a:xfrm>
            <a:off x="3428897" y="3286971"/>
            <a:ext cx="967637" cy="458908"/>
          </a:xfrm>
          <a:prstGeom prst="rect">
            <a:avLst/>
          </a:prstGeom>
          <a:noFill/>
        </p:spPr>
        <p:txBody>
          <a:bodyPr wrap="none" rtlCol="0">
            <a:spAutoFit/>
          </a:bodyPr>
          <a:lstStyle/>
          <a:p>
            <a:pPr>
              <a:lnSpc>
                <a:spcPct val="150000"/>
              </a:lnSpc>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Python</a:t>
            </a:r>
          </a:p>
        </p:txBody>
      </p:sp>
      <p:sp>
        <p:nvSpPr>
          <p:cNvPr id="16" name="文本框 15">
            <a:extLst>
              <a:ext uri="{FF2B5EF4-FFF2-40B4-BE49-F238E27FC236}">
                <a16:creationId xmlns:a16="http://schemas.microsoft.com/office/drawing/2014/main" id="{FB8BC942-3D0C-4216-9EC0-D183A26D03FB}"/>
              </a:ext>
            </a:extLst>
          </p:cNvPr>
          <p:cNvSpPr txBox="1"/>
          <p:nvPr/>
        </p:nvSpPr>
        <p:spPr>
          <a:xfrm>
            <a:off x="5364088" y="3219822"/>
            <a:ext cx="1107996"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脚本语言</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98F2D54-7D08-4B5C-93F4-8035C42F91FA}"/>
              </a:ext>
            </a:extLst>
          </p:cNvPr>
          <p:cNvSpPr/>
          <p:nvPr/>
        </p:nvSpPr>
        <p:spPr>
          <a:xfrm>
            <a:off x="1544948" y="4011910"/>
            <a:ext cx="5400600" cy="79208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FD48157-B24D-45D5-8906-16AE925CD4FC}"/>
              </a:ext>
            </a:extLst>
          </p:cNvPr>
          <p:cNvSpPr txBox="1"/>
          <p:nvPr/>
        </p:nvSpPr>
        <p:spPr>
          <a:xfrm>
            <a:off x="1724349" y="4129066"/>
            <a:ext cx="1278170" cy="458908"/>
          </a:xfrm>
          <a:prstGeom prst="rect">
            <a:avLst/>
          </a:prstGeom>
          <a:noFill/>
        </p:spPr>
        <p:txBody>
          <a:bodyPr wrap="none" rtlCol="0">
            <a:spAutoFit/>
          </a:bodyPr>
          <a:lstStyle/>
          <a:p>
            <a:pPr>
              <a:lnSpc>
                <a:spcPct val="150000"/>
              </a:lnSpc>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JavaScript</a:t>
            </a:r>
          </a:p>
        </p:txBody>
      </p:sp>
      <p:sp>
        <p:nvSpPr>
          <p:cNvPr id="19" name="文本框 18">
            <a:extLst>
              <a:ext uri="{FF2B5EF4-FFF2-40B4-BE49-F238E27FC236}">
                <a16:creationId xmlns:a16="http://schemas.microsoft.com/office/drawing/2014/main" id="{7EB1D616-2A59-4C5F-8609-FD64612F8A6B}"/>
              </a:ext>
            </a:extLst>
          </p:cNvPr>
          <p:cNvSpPr txBox="1"/>
          <p:nvPr/>
        </p:nvSpPr>
        <p:spPr>
          <a:xfrm>
            <a:off x="2969561" y="4129066"/>
            <a:ext cx="1336328" cy="458908"/>
          </a:xfrm>
          <a:prstGeom prst="rect">
            <a:avLst/>
          </a:prstGeom>
          <a:noFill/>
        </p:spPr>
        <p:txBody>
          <a:bodyPr wrap="none" rtlCol="0">
            <a:spAutoFit/>
          </a:bodyPr>
          <a:lstStyle/>
          <a:p>
            <a:pPr>
              <a:lnSpc>
                <a:spcPct val="150000"/>
              </a:lnSpc>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TypeScript</a:t>
            </a:r>
          </a:p>
        </p:txBody>
      </p:sp>
      <p:sp>
        <p:nvSpPr>
          <p:cNvPr id="20" name="文本框 19">
            <a:extLst>
              <a:ext uri="{FF2B5EF4-FFF2-40B4-BE49-F238E27FC236}">
                <a16:creationId xmlns:a16="http://schemas.microsoft.com/office/drawing/2014/main" id="{A2C557DF-127A-45CC-9787-5D5700C2736B}"/>
              </a:ext>
            </a:extLst>
          </p:cNvPr>
          <p:cNvSpPr txBox="1"/>
          <p:nvPr/>
        </p:nvSpPr>
        <p:spPr>
          <a:xfrm>
            <a:off x="4428612" y="4129066"/>
            <a:ext cx="644728" cy="458908"/>
          </a:xfrm>
          <a:prstGeom prst="rect">
            <a:avLst/>
          </a:prstGeom>
          <a:noFill/>
        </p:spPr>
        <p:txBody>
          <a:bodyPr wrap="none" rtlCol="0">
            <a:spAutoFit/>
          </a:bodyPr>
          <a:lstStyle/>
          <a:p>
            <a:pPr>
              <a:lnSpc>
                <a:spcPct val="150000"/>
              </a:lnSpc>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PHP</a:t>
            </a:r>
          </a:p>
        </p:txBody>
      </p:sp>
      <p:sp>
        <p:nvSpPr>
          <p:cNvPr id="21" name="文本框 20">
            <a:extLst>
              <a:ext uri="{FF2B5EF4-FFF2-40B4-BE49-F238E27FC236}">
                <a16:creationId xmlns:a16="http://schemas.microsoft.com/office/drawing/2014/main" id="{42F6487D-2438-4FB7-AA4D-3BE0C9511AAB}"/>
              </a:ext>
            </a:extLst>
          </p:cNvPr>
          <p:cNvSpPr txBox="1"/>
          <p:nvPr/>
        </p:nvSpPr>
        <p:spPr>
          <a:xfrm>
            <a:off x="5193305" y="4129066"/>
            <a:ext cx="1023037" cy="458908"/>
          </a:xfrm>
          <a:prstGeom prst="rect">
            <a:avLst/>
          </a:prstGeom>
          <a:noFill/>
        </p:spPr>
        <p:txBody>
          <a:bodyPr wrap="none" rtlCol="0">
            <a:spAutoFit/>
          </a:bodyPr>
          <a:lstStyle/>
          <a:p>
            <a:pPr>
              <a:lnSpc>
                <a:spcPct val="150000"/>
              </a:lnSpc>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NodeJS</a:t>
            </a:r>
          </a:p>
        </p:txBody>
      </p:sp>
      <p:sp>
        <p:nvSpPr>
          <p:cNvPr id="22" name="文本框 21">
            <a:extLst>
              <a:ext uri="{FF2B5EF4-FFF2-40B4-BE49-F238E27FC236}">
                <a16:creationId xmlns:a16="http://schemas.microsoft.com/office/drawing/2014/main" id="{8DBD9089-6B65-455E-B470-FBE98FD25B53}"/>
              </a:ext>
            </a:extLst>
          </p:cNvPr>
          <p:cNvSpPr txBox="1"/>
          <p:nvPr/>
        </p:nvSpPr>
        <p:spPr>
          <a:xfrm>
            <a:off x="7193612" y="4178499"/>
            <a:ext cx="1338828"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前后端语言</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51FB2638-E1F7-4D39-9AD6-BF74D899A8E0}"/>
              </a:ext>
            </a:extLst>
          </p:cNvPr>
          <p:cNvGrpSpPr/>
          <p:nvPr/>
        </p:nvGrpSpPr>
        <p:grpSpPr>
          <a:xfrm>
            <a:off x="-3295" y="2685711"/>
            <a:ext cx="1863547" cy="1081190"/>
            <a:chOff x="5813482" y="1421168"/>
            <a:chExt cx="2808312" cy="1314146"/>
          </a:xfrm>
          <a:solidFill>
            <a:srgbClr val="FEFFBE"/>
          </a:solidFill>
        </p:grpSpPr>
        <p:sp>
          <p:nvSpPr>
            <p:cNvPr id="24" name="矩形 23">
              <a:extLst>
                <a:ext uri="{FF2B5EF4-FFF2-40B4-BE49-F238E27FC236}">
                  <a16:creationId xmlns:a16="http://schemas.microsoft.com/office/drawing/2014/main" id="{55A068FA-DCDF-4B58-B6EA-FD946038192D}"/>
                </a:ext>
              </a:extLst>
            </p:cNvPr>
            <p:cNvSpPr/>
            <p:nvPr/>
          </p:nvSpPr>
          <p:spPr>
            <a:xfrm>
              <a:off x="5813482" y="1421168"/>
              <a:ext cx="2808312" cy="1314146"/>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1551F75B-485D-4FFA-9240-CFA91C6322F5}"/>
                </a:ext>
              </a:extLst>
            </p:cNvPr>
            <p:cNvSpPr txBox="1"/>
            <p:nvPr/>
          </p:nvSpPr>
          <p:spPr>
            <a:xfrm>
              <a:off x="5908430" y="1475472"/>
              <a:ext cx="2713364" cy="1066693"/>
            </a:xfrm>
            <a:prstGeom prst="rect">
              <a:avLst/>
            </a:prstGeom>
            <a:grpFill/>
          </p:spPr>
          <p:txBody>
            <a:bodyPr wrap="square" rtlCol="0">
              <a:spAutoFit/>
            </a:bodyPr>
            <a:lstStyle/>
            <a:p>
              <a:pPr>
                <a:spcAft>
                  <a:spcPts val="600"/>
                </a:spcAft>
              </a:pPr>
              <a:r>
                <a:rPr lang="en-US" altLang="zh-CN" sz="1400" dirty="0">
                  <a:solidFill>
                    <a:srgbClr val="005DA2"/>
                  </a:solidFill>
                  <a:latin typeface="微软雅黑" panose="020B0503020204020204" pitchFamily="34" charset="-122"/>
                  <a:ea typeface="微软雅黑" panose="020B0503020204020204" pitchFamily="34" charset="-122"/>
                </a:rPr>
                <a:t>Tips</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spcAft>
                  <a:spcPts val="600"/>
                </a:spcAft>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Garbage Collection</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）垃圾回收机制</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6549977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676205" y="699542"/>
            <a:ext cx="4987199" cy="458908"/>
          </a:xfrm>
          <a:prstGeom prst="rect">
            <a:avLst/>
          </a:prstGeom>
          <a:noFill/>
        </p:spPr>
        <p:txBody>
          <a:bodyPr wrap="none" rtlCol="0">
            <a:spAutoFit/>
          </a:bodyPr>
          <a:lstStyle/>
          <a:p>
            <a:pPr>
              <a:lnSpc>
                <a:spcPct val="150000"/>
              </a:lnSpc>
            </a:pPr>
            <a:r>
              <a:rPr kumimoji="1" lang="en-US" altLang="zh-CN" dirty="0" err="1">
                <a:solidFill>
                  <a:srgbClr val="005DA2"/>
                </a:solidFill>
                <a:latin typeface="微软雅黑" panose="020B0503020204020204" pitchFamily="34" charset="-122"/>
                <a:ea typeface="微软雅黑" panose="020B0503020204020204" pitchFamily="34" charset="-122"/>
              </a:rPr>
              <a:t>Stackoverflow</a:t>
            </a:r>
            <a:r>
              <a:rPr kumimoji="1" lang="en-US" altLang="zh-CN" dirty="0">
                <a:solidFill>
                  <a:srgbClr val="005DA2"/>
                </a:solidFill>
                <a:latin typeface="微软雅黑" panose="020B0503020204020204" pitchFamily="34" charset="-122"/>
                <a:ea typeface="微软雅黑" panose="020B0503020204020204" pitchFamily="34" charset="-122"/>
              </a:rPr>
              <a:t> 2022 most popular language</a:t>
            </a:r>
          </a:p>
        </p:txBody>
      </p:sp>
      <p:pic>
        <p:nvPicPr>
          <p:cNvPr id="5" name="图片 4">
            <a:extLst>
              <a:ext uri="{FF2B5EF4-FFF2-40B4-BE49-F238E27FC236}">
                <a16:creationId xmlns:a16="http://schemas.microsoft.com/office/drawing/2014/main" id="{B96C44A7-A7BF-4B90-8FCF-1B1A0BBD750B}"/>
              </a:ext>
            </a:extLst>
          </p:cNvPr>
          <p:cNvPicPr>
            <a:picLocks noChangeAspect="1"/>
          </p:cNvPicPr>
          <p:nvPr/>
        </p:nvPicPr>
        <p:blipFill>
          <a:blip r:embed="rId3"/>
          <a:stretch>
            <a:fillRect/>
          </a:stretch>
        </p:blipFill>
        <p:spPr>
          <a:xfrm>
            <a:off x="785872" y="1203598"/>
            <a:ext cx="4320480" cy="3732134"/>
          </a:xfrm>
          <a:prstGeom prst="rect">
            <a:avLst/>
          </a:prstGeom>
        </p:spPr>
      </p:pic>
      <p:sp>
        <p:nvSpPr>
          <p:cNvPr id="6" name="矩形 5">
            <a:extLst>
              <a:ext uri="{FF2B5EF4-FFF2-40B4-BE49-F238E27FC236}">
                <a16:creationId xmlns:a16="http://schemas.microsoft.com/office/drawing/2014/main" id="{12CBBA25-D074-45AE-9614-0AE69352FD05}"/>
              </a:ext>
            </a:extLst>
          </p:cNvPr>
          <p:cNvSpPr/>
          <p:nvPr/>
        </p:nvSpPr>
        <p:spPr>
          <a:xfrm>
            <a:off x="1115616" y="3435846"/>
            <a:ext cx="1944216" cy="28803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58371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676205" y="699542"/>
            <a:ext cx="3829831" cy="458908"/>
          </a:xfrm>
          <a:prstGeom prst="rect">
            <a:avLst/>
          </a:prstGeom>
          <a:noFill/>
        </p:spPr>
        <p:txBody>
          <a:bodyPr wrap="none" rtlCol="0">
            <a:spAutoFit/>
          </a:bodyPr>
          <a:lstStyle/>
          <a:p>
            <a:pPr>
              <a:lnSpc>
                <a:spcPct val="150000"/>
              </a:lnSpc>
            </a:pPr>
            <a:r>
              <a:rPr kumimoji="1" lang="en-US" altLang="zh-CN" dirty="0" err="1">
                <a:solidFill>
                  <a:srgbClr val="005DA2"/>
                </a:solidFill>
                <a:latin typeface="微软雅黑" panose="020B0503020204020204" pitchFamily="34" charset="-122"/>
                <a:ea typeface="微软雅黑" panose="020B0503020204020204" pitchFamily="34" charset="-122"/>
              </a:rPr>
              <a:t>Github</a:t>
            </a:r>
            <a:r>
              <a:rPr kumimoji="1" lang="en-US" altLang="zh-CN" dirty="0">
                <a:solidFill>
                  <a:srgbClr val="005DA2"/>
                </a:solidFill>
                <a:latin typeface="微软雅黑" panose="020B0503020204020204" pitchFamily="34" charset="-122"/>
                <a:ea typeface="微软雅黑" panose="020B0503020204020204" pitchFamily="34" charset="-122"/>
              </a:rPr>
              <a:t> 2022 pull request ranking</a:t>
            </a:r>
          </a:p>
        </p:txBody>
      </p:sp>
      <p:pic>
        <p:nvPicPr>
          <p:cNvPr id="4" name="图片 3">
            <a:extLst>
              <a:ext uri="{FF2B5EF4-FFF2-40B4-BE49-F238E27FC236}">
                <a16:creationId xmlns:a16="http://schemas.microsoft.com/office/drawing/2014/main" id="{D884248E-218D-40CF-BD26-280286FB4D43}"/>
              </a:ext>
            </a:extLst>
          </p:cNvPr>
          <p:cNvPicPr>
            <a:picLocks noChangeAspect="1"/>
          </p:cNvPicPr>
          <p:nvPr/>
        </p:nvPicPr>
        <p:blipFill>
          <a:blip r:embed="rId3"/>
          <a:stretch>
            <a:fillRect/>
          </a:stretch>
        </p:blipFill>
        <p:spPr>
          <a:xfrm>
            <a:off x="676205" y="1187378"/>
            <a:ext cx="5688632" cy="3944672"/>
          </a:xfrm>
          <a:prstGeom prst="rect">
            <a:avLst/>
          </a:prstGeom>
        </p:spPr>
      </p:pic>
      <p:sp>
        <p:nvSpPr>
          <p:cNvPr id="3" name="矩形 2">
            <a:extLst>
              <a:ext uri="{FF2B5EF4-FFF2-40B4-BE49-F238E27FC236}">
                <a16:creationId xmlns:a16="http://schemas.microsoft.com/office/drawing/2014/main" id="{22A34E3F-1F1A-540C-6B55-D2C69401C192}"/>
              </a:ext>
            </a:extLst>
          </p:cNvPr>
          <p:cNvSpPr/>
          <p:nvPr/>
        </p:nvSpPr>
        <p:spPr>
          <a:xfrm>
            <a:off x="971600" y="2931790"/>
            <a:ext cx="5328592" cy="2880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337529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2269126" y="2342296"/>
            <a:ext cx="4605748"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高性能（</a:t>
            </a:r>
            <a:r>
              <a:rPr kumimoji="1" lang="zh-CN" altLang="en-US" dirty="0">
                <a:solidFill>
                  <a:srgbClr val="C00000"/>
                </a:solidFill>
                <a:latin typeface="微软雅黑" panose="020B0503020204020204" pitchFamily="34" charset="-122"/>
                <a:ea typeface="微软雅黑" panose="020B0503020204020204" pitchFamily="34" charset="-122"/>
              </a:rPr>
              <a:t>低延迟</a:t>
            </a:r>
            <a:r>
              <a:rPr kumimoji="1" lang="zh-CN" altLang="en-US" dirty="0">
                <a:solidFill>
                  <a:srgbClr val="005DA2"/>
                </a:solidFill>
                <a:latin typeface="微软雅黑" panose="020B0503020204020204" pitchFamily="34" charset="-122"/>
                <a:ea typeface="微软雅黑" panose="020B0503020204020204" pitchFamily="34" charset="-122"/>
              </a:rPr>
              <a:t>）系统开发</a:t>
            </a:r>
            <a:r>
              <a:rPr kumimoji="1" lang="zh-CN" altLang="en-US" dirty="0">
                <a:solidFill>
                  <a:srgbClr val="C00000"/>
                </a:solidFill>
                <a:latin typeface="微软雅黑" panose="020B0503020204020204" pitchFamily="34" charset="-122"/>
                <a:ea typeface="微软雅黑" panose="020B0503020204020204" pitchFamily="34" charset="-122"/>
              </a:rPr>
              <a:t>目前</a:t>
            </a:r>
            <a:r>
              <a:rPr kumimoji="1" lang="zh-CN" altLang="en-US" dirty="0">
                <a:solidFill>
                  <a:srgbClr val="005DA2"/>
                </a:solidFill>
                <a:latin typeface="微软雅黑" panose="020B0503020204020204" pitchFamily="34" charset="-122"/>
                <a:ea typeface="微软雅黑" panose="020B0503020204020204" pitchFamily="34" charset="-122"/>
              </a:rPr>
              <a:t>绕不开</a:t>
            </a:r>
            <a:r>
              <a:rPr kumimoji="1" lang="en-US" altLang="zh-CN" dirty="0">
                <a:solidFill>
                  <a:srgbClr val="005DA2"/>
                </a:solidFill>
                <a:latin typeface="微软雅黑" panose="020B0503020204020204" pitchFamily="34" charset="-122"/>
                <a:ea typeface="微软雅黑" panose="020B0503020204020204" pitchFamily="34" charset="-122"/>
              </a:rPr>
              <a:t>C++</a:t>
            </a:r>
          </a:p>
        </p:txBody>
      </p:sp>
    </p:spTree>
    <p:extLst>
      <p:ext uri="{BB962C8B-B14F-4D97-AF65-F5344CB8AC3E}">
        <p14:creationId xmlns:p14="http://schemas.microsoft.com/office/powerpoint/2010/main" val="114755006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2267744" y="2342296"/>
            <a:ext cx="4935967"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原因</a:t>
            </a:r>
            <a:r>
              <a:rPr kumimoji="1" lang="en-US" altLang="zh-CN" dirty="0">
                <a:solidFill>
                  <a:srgbClr val="005DA2"/>
                </a:solidFill>
                <a:latin typeface="微软雅黑" panose="020B0503020204020204" pitchFamily="34" charset="-122"/>
                <a:ea typeface="微软雅黑" panose="020B0503020204020204" pitchFamily="34" charset="-122"/>
              </a:rPr>
              <a:t>2</a:t>
            </a:r>
            <a:r>
              <a:rPr kumimoji="1" lang="zh-CN" altLang="en-US" dirty="0">
                <a:solidFill>
                  <a:srgbClr val="005DA2"/>
                </a:solidFill>
                <a:latin typeface="微软雅黑" panose="020B0503020204020204" pitchFamily="34" charset="-122"/>
                <a:ea typeface="微软雅黑" panose="020B0503020204020204" pitchFamily="34" charset="-122"/>
              </a:rPr>
              <a:t>：了解代码底层逻辑，培养底层优化思维</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334886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826667" y="699542"/>
            <a:ext cx="4030270" cy="2536400"/>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是一门偏向系统底层的语言</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具备</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语言全部优势</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最早的面向对象程序设计语言之一</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无虚拟机、无</a:t>
            </a:r>
            <a:r>
              <a:rPr kumimoji="1" lang="en-US" altLang="zh-CN" dirty="0">
                <a:solidFill>
                  <a:srgbClr val="005DA2"/>
                </a:solidFill>
                <a:latin typeface="微软雅黑" panose="020B0503020204020204" pitchFamily="34" charset="-122"/>
                <a:ea typeface="微软雅黑" panose="020B0503020204020204" pitchFamily="34" charset="-122"/>
              </a:rPr>
              <a:t>GC</a:t>
            </a:r>
            <a:r>
              <a:rPr kumimoji="1" lang="zh-CN" altLang="en-US" dirty="0">
                <a:solidFill>
                  <a:srgbClr val="005DA2"/>
                </a:solidFill>
                <a:latin typeface="微软雅黑" panose="020B0503020204020204" pitchFamily="34" charset="-122"/>
                <a:ea typeface="微软雅黑" panose="020B0503020204020204" pitchFamily="34" charset="-122"/>
              </a:rPr>
              <a:t>、编译器介入较少</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允许通过指针直接访问内存</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手动管理内存申请和对象拷贝</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84882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Bjarne </a:t>
            </a:r>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Stroustrup</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038F403-68C6-9185-0E12-CEBEF5915B42}"/>
              </a:ext>
            </a:extLst>
          </p:cNvPr>
          <p:cNvPicPr>
            <a:picLocks noChangeAspect="1"/>
          </p:cNvPicPr>
          <p:nvPr/>
        </p:nvPicPr>
        <p:blipFill rotWithShape="1">
          <a:blip r:embed="rId3"/>
          <a:srcRect l="613" r="1"/>
          <a:stretch/>
        </p:blipFill>
        <p:spPr>
          <a:xfrm>
            <a:off x="876798" y="771550"/>
            <a:ext cx="7390403" cy="4197737"/>
          </a:xfrm>
          <a:prstGeom prst="rect">
            <a:avLst/>
          </a:prstGeom>
        </p:spPr>
      </p:pic>
    </p:spTree>
    <p:extLst>
      <p:ext uri="{BB962C8B-B14F-4D97-AF65-F5344CB8AC3E}">
        <p14:creationId xmlns:p14="http://schemas.microsoft.com/office/powerpoint/2010/main" val="27821590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B509130-1194-4B26-AF5F-A6BB77DEC750}"/>
              </a:ext>
            </a:extLst>
          </p:cNvPr>
          <p:cNvSpPr txBox="1"/>
          <p:nvPr/>
        </p:nvSpPr>
        <p:spPr>
          <a:xfrm>
            <a:off x="2411760" y="1968826"/>
            <a:ext cx="3960440" cy="458908"/>
          </a:xfrm>
          <a:prstGeom prst="rect">
            <a:avLst/>
          </a:prstGeom>
          <a:noFill/>
        </p:spPr>
        <p:txBody>
          <a:bodyPr wrap="square">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能给程序员</a:t>
            </a:r>
            <a:r>
              <a:rPr kumimoji="1" lang="en-US" altLang="zh-CN" dirty="0">
                <a:solidFill>
                  <a:srgbClr val="005DA2"/>
                </a:solidFill>
                <a:latin typeface="微软雅黑" panose="020B0503020204020204" pitchFamily="34" charset="-122"/>
                <a:ea typeface="微软雅黑" panose="020B0503020204020204" pitchFamily="34" charset="-122"/>
              </a:rPr>
              <a:t>100%</a:t>
            </a:r>
            <a:r>
              <a:rPr kumimoji="1" lang="zh-CN" altLang="en-US" dirty="0">
                <a:solidFill>
                  <a:srgbClr val="005DA2"/>
                </a:solidFill>
                <a:latin typeface="微软雅黑" panose="020B0503020204020204" pitchFamily="34" charset="-122"/>
                <a:ea typeface="微软雅黑" panose="020B0503020204020204" pitchFamily="34" charset="-122"/>
              </a:rPr>
              <a:t>的底层控制权</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E761F593-0A12-5FAB-D7E6-8A12FED08CC6}"/>
              </a:ext>
            </a:extLst>
          </p:cNvPr>
          <p:cNvSpPr txBox="1"/>
          <p:nvPr/>
        </p:nvSpPr>
        <p:spPr>
          <a:xfrm>
            <a:off x="1259632" y="2904930"/>
            <a:ext cx="7040534" cy="458908"/>
          </a:xfrm>
          <a:prstGeom prst="rect">
            <a:avLst/>
          </a:prstGeom>
          <a:noFill/>
        </p:spPr>
        <p:txBody>
          <a:bodyPr wrap="square">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有</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的基础，更容易写出高质量的</a:t>
            </a:r>
            <a:r>
              <a:rPr kumimoji="1" lang="en-US" altLang="zh-CN" dirty="0">
                <a:solidFill>
                  <a:srgbClr val="005DA2"/>
                </a:solidFill>
                <a:latin typeface="微软雅黑" panose="020B0503020204020204" pitchFamily="34" charset="-122"/>
                <a:ea typeface="微软雅黑" panose="020B0503020204020204" pitchFamily="34" charset="-122"/>
              </a:rPr>
              <a:t>python</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java</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go</a:t>
            </a:r>
            <a:r>
              <a:rPr kumimoji="1" lang="zh-CN" altLang="en-US" dirty="0">
                <a:solidFill>
                  <a:srgbClr val="005DA2"/>
                </a:solidFill>
                <a:latin typeface="微软雅黑" panose="020B0503020204020204" pitchFamily="34" charset="-122"/>
                <a:ea typeface="微软雅黑" panose="020B0503020204020204" pitchFamily="34" charset="-122"/>
              </a:rPr>
              <a:t>等代码</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ED67E3F-005B-096F-2B39-312CA3006B8B}"/>
              </a:ext>
            </a:extLst>
          </p:cNvPr>
          <p:cNvSpPr txBox="1"/>
          <p:nvPr/>
        </p:nvSpPr>
        <p:spPr>
          <a:xfrm>
            <a:off x="1527550" y="2427734"/>
            <a:ext cx="6088900" cy="458908"/>
          </a:xfrm>
          <a:prstGeom prst="rect">
            <a:avLst/>
          </a:prstGeom>
          <a:noFill/>
        </p:spPr>
        <p:txBody>
          <a:bodyPr wrap="square">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也需要程序员更清晰地理解编译出的代码进行了哪些操作</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062037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2195736" y="2342296"/>
            <a:ext cx="4971233"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原因</a:t>
            </a:r>
            <a:r>
              <a:rPr kumimoji="1" lang="en-US" altLang="zh-CN" dirty="0">
                <a:solidFill>
                  <a:srgbClr val="005DA2"/>
                </a:solidFill>
                <a:latin typeface="微软雅黑" panose="020B0503020204020204" pitchFamily="34" charset="-122"/>
                <a:ea typeface="微软雅黑" panose="020B0503020204020204" pitchFamily="34" charset="-122"/>
              </a:rPr>
              <a:t>3</a:t>
            </a:r>
            <a:r>
              <a:rPr kumimoji="1" lang="zh-CN" altLang="en-US" dirty="0">
                <a:solidFill>
                  <a:srgbClr val="005DA2"/>
                </a:solidFill>
                <a:latin typeface="微软雅黑" panose="020B0503020204020204" pitchFamily="34" charset="-122"/>
                <a:ea typeface="微软雅黑" panose="020B0503020204020204" pitchFamily="34" charset="-122"/>
              </a:rPr>
              <a:t>：通过</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标准的演进了解行业发展方向</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264461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 name="直接箭头连接符 3">
            <a:extLst>
              <a:ext uri="{FF2B5EF4-FFF2-40B4-BE49-F238E27FC236}">
                <a16:creationId xmlns:a16="http://schemas.microsoft.com/office/drawing/2014/main" id="{CAA74EAC-DC1E-405A-9411-55273CAB79F3}"/>
              </a:ext>
            </a:extLst>
          </p:cNvPr>
          <p:cNvCxnSpPr/>
          <p:nvPr/>
        </p:nvCxnSpPr>
        <p:spPr>
          <a:xfrm>
            <a:off x="857880" y="2139702"/>
            <a:ext cx="73865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C47B8BF2-352F-46B3-92B0-6AED85445345}"/>
              </a:ext>
            </a:extLst>
          </p:cNvPr>
          <p:cNvSpPr/>
          <p:nvPr/>
        </p:nvSpPr>
        <p:spPr>
          <a:xfrm>
            <a:off x="1187624"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1D67F7C-8D30-480A-B376-AD1C03A65635}"/>
              </a:ext>
            </a:extLst>
          </p:cNvPr>
          <p:cNvSpPr txBox="1"/>
          <p:nvPr/>
        </p:nvSpPr>
        <p:spPr>
          <a:xfrm>
            <a:off x="897994" y="2193879"/>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1979</a:t>
            </a:r>
          </a:p>
        </p:txBody>
      </p:sp>
      <p:sp>
        <p:nvSpPr>
          <p:cNvPr id="8" name="文本框 7">
            <a:extLst>
              <a:ext uri="{FF2B5EF4-FFF2-40B4-BE49-F238E27FC236}">
                <a16:creationId xmlns:a16="http://schemas.microsoft.com/office/drawing/2014/main" id="{8370CA4B-7E71-40C0-9472-D6AF1AF6C164}"/>
              </a:ext>
            </a:extLst>
          </p:cNvPr>
          <p:cNvSpPr txBox="1"/>
          <p:nvPr/>
        </p:nvSpPr>
        <p:spPr>
          <a:xfrm>
            <a:off x="539552" y="2643758"/>
            <a:ext cx="139814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 with Classes</a:t>
            </a:r>
          </a:p>
        </p:txBody>
      </p:sp>
      <p:sp>
        <p:nvSpPr>
          <p:cNvPr id="9" name="文本框 8">
            <a:extLst>
              <a:ext uri="{FF2B5EF4-FFF2-40B4-BE49-F238E27FC236}">
                <a16:creationId xmlns:a16="http://schemas.microsoft.com/office/drawing/2014/main" id="{AAFEB5D8-C1E5-44E5-BBE6-2FE95C969898}"/>
              </a:ext>
            </a:extLst>
          </p:cNvPr>
          <p:cNvSpPr txBox="1"/>
          <p:nvPr/>
        </p:nvSpPr>
        <p:spPr>
          <a:xfrm>
            <a:off x="2123728" y="2193879"/>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1983</a:t>
            </a:r>
          </a:p>
        </p:txBody>
      </p:sp>
      <p:sp>
        <p:nvSpPr>
          <p:cNvPr id="10" name="椭圆 9">
            <a:extLst>
              <a:ext uri="{FF2B5EF4-FFF2-40B4-BE49-F238E27FC236}">
                <a16:creationId xmlns:a16="http://schemas.microsoft.com/office/drawing/2014/main" id="{01B3F613-DB02-40DE-AAD0-A1869C314833}"/>
              </a:ext>
            </a:extLst>
          </p:cNvPr>
          <p:cNvSpPr/>
          <p:nvPr/>
        </p:nvSpPr>
        <p:spPr>
          <a:xfrm>
            <a:off x="2413357"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8A64E8D-C09A-4CF1-9AB8-377CE4611024}"/>
              </a:ext>
            </a:extLst>
          </p:cNvPr>
          <p:cNvSpPr txBox="1"/>
          <p:nvPr/>
        </p:nvSpPr>
        <p:spPr>
          <a:xfrm>
            <a:off x="2187025" y="2643757"/>
            <a:ext cx="57099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p>
        </p:txBody>
      </p:sp>
      <p:sp>
        <p:nvSpPr>
          <p:cNvPr id="12" name="椭圆 11">
            <a:extLst>
              <a:ext uri="{FF2B5EF4-FFF2-40B4-BE49-F238E27FC236}">
                <a16:creationId xmlns:a16="http://schemas.microsoft.com/office/drawing/2014/main" id="{D2F29CED-6A06-45D7-BAD2-2AC0526DA4FD}"/>
              </a:ext>
            </a:extLst>
          </p:cNvPr>
          <p:cNvSpPr/>
          <p:nvPr/>
        </p:nvSpPr>
        <p:spPr>
          <a:xfrm>
            <a:off x="3424768"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1492A26-BD75-489B-A823-871F9FB27F8A}"/>
              </a:ext>
            </a:extLst>
          </p:cNvPr>
          <p:cNvSpPr txBox="1"/>
          <p:nvPr/>
        </p:nvSpPr>
        <p:spPr>
          <a:xfrm>
            <a:off x="3105047" y="2193879"/>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1998</a:t>
            </a:r>
          </a:p>
        </p:txBody>
      </p:sp>
      <p:sp>
        <p:nvSpPr>
          <p:cNvPr id="14" name="文本框 13">
            <a:extLst>
              <a:ext uri="{FF2B5EF4-FFF2-40B4-BE49-F238E27FC236}">
                <a16:creationId xmlns:a16="http://schemas.microsoft.com/office/drawing/2014/main" id="{6AC2D8FA-467B-431B-BB1A-C785A444229D}"/>
              </a:ext>
            </a:extLst>
          </p:cNvPr>
          <p:cNvSpPr txBox="1"/>
          <p:nvPr/>
        </p:nvSpPr>
        <p:spPr>
          <a:xfrm>
            <a:off x="3059832" y="2643757"/>
            <a:ext cx="782587"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C++98</a:t>
            </a:r>
          </a:p>
        </p:txBody>
      </p:sp>
      <p:sp>
        <p:nvSpPr>
          <p:cNvPr id="15" name="椭圆 14">
            <a:extLst>
              <a:ext uri="{FF2B5EF4-FFF2-40B4-BE49-F238E27FC236}">
                <a16:creationId xmlns:a16="http://schemas.microsoft.com/office/drawing/2014/main" id="{928D47C5-ABD7-43ED-A6BD-ED56F8E83EF0}"/>
              </a:ext>
            </a:extLst>
          </p:cNvPr>
          <p:cNvSpPr/>
          <p:nvPr/>
        </p:nvSpPr>
        <p:spPr>
          <a:xfrm>
            <a:off x="4481861"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2057333-F0C4-445B-818E-3CF5451CC374}"/>
              </a:ext>
            </a:extLst>
          </p:cNvPr>
          <p:cNvSpPr txBox="1"/>
          <p:nvPr/>
        </p:nvSpPr>
        <p:spPr>
          <a:xfrm>
            <a:off x="4208765" y="2193879"/>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2005</a:t>
            </a:r>
          </a:p>
        </p:txBody>
      </p:sp>
      <p:sp>
        <p:nvSpPr>
          <p:cNvPr id="17" name="文本框 16">
            <a:extLst>
              <a:ext uri="{FF2B5EF4-FFF2-40B4-BE49-F238E27FC236}">
                <a16:creationId xmlns:a16="http://schemas.microsoft.com/office/drawing/2014/main" id="{F919E239-FBC1-4141-80BB-978BEBEBA497}"/>
              </a:ext>
            </a:extLst>
          </p:cNvPr>
          <p:cNvSpPr txBox="1"/>
          <p:nvPr/>
        </p:nvSpPr>
        <p:spPr>
          <a:xfrm>
            <a:off x="4211960" y="2643757"/>
            <a:ext cx="768159"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C++0x</a:t>
            </a:r>
          </a:p>
        </p:txBody>
      </p:sp>
      <p:sp>
        <p:nvSpPr>
          <p:cNvPr id="18" name="椭圆 17">
            <a:extLst>
              <a:ext uri="{FF2B5EF4-FFF2-40B4-BE49-F238E27FC236}">
                <a16:creationId xmlns:a16="http://schemas.microsoft.com/office/drawing/2014/main" id="{88A20B30-C296-443F-B6B5-086E7915DE0F}"/>
              </a:ext>
            </a:extLst>
          </p:cNvPr>
          <p:cNvSpPr/>
          <p:nvPr/>
        </p:nvSpPr>
        <p:spPr>
          <a:xfrm>
            <a:off x="5500396"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E923EE1-1072-4878-B17D-C8A3BAA9FE4A}"/>
              </a:ext>
            </a:extLst>
          </p:cNvPr>
          <p:cNvSpPr txBox="1"/>
          <p:nvPr/>
        </p:nvSpPr>
        <p:spPr>
          <a:xfrm>
            <a:off x="5227300" y="2193879"/>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2011</a:t>
            </a:r>
          </a:p>
        </p:txBody>
      </p:sp>
      <p:sp>
        <p:nvSpPr>
          <p:cNvPr id="20" name="文本框 19">
            <a:extLst>
              <a:ext uri="{FF2B5EF4-FFF2-40B4-BE49-F238E27FC236}">
                <a16:creationId xmlns:a16="http://schemas.microsoft.com/office/drawing/2014/main" id="{049F1E14-E142-4C13-A3D6-C07409F4C2C7}"/>
              </a:ext>
            </a:extLst>
          </p:cNvPr>
          <p:cNvSpPr txBox="1"/>
          <p:nvPr/>
        </p:nvSpPr>
        <p:spPr>
          <a:xfrm>
            <a:off x="5229573" y="2643757"/>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C++11</a:t>
            </a:r>
          </a:p>
        </p:txBody>
      </p:sp>
      <p:sp>
        <p:nvSpPr>
          <p:cNvPr id="21" name="椭圆 20">
            <a:extLst>
              <a:ext uri="{FF2B5EF4-FFF2-40B4-BE49-F238E27FC236}">
                <a16:creationId xmlns:a16="http://schemas.microsoft.com/office/drawing/2014/main" id="{6E142347-983F-4535-8163-80FD20BDBCD5}"/>
              </a:ext>
            </a:extLst>
          </p:cNvPr>
          <p:cNvSpPr/>
          <p:nvPr/>
        </p:nvSpPr>
        <p:spPr>
          <a:xfrm>
            <a:off x="6282983"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91565AEE-D929-41C7-8CB4-32FD8F731DE7}"/>
              </a:ext>
            </a:extLst>
          </p:cNvPr>
          <p:cNvSpPr txBox="1"/>
          <p:nvPr/>
        </p:nvSpPr>
        <p:spPr>
          <a:xfrm>
            <a:off x="6009887" y="2193879"/>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2014</a:t>
            </a:r>
          </a:p>
        </p:txBody>
      </p:sp>
      <p:sp>
        <p:nvSpPr>
          <p:cNvPr id="23" name="文本框 22">
            <a:extLst>
              <a:ext uri="{FF2B5EF4-FFF2-40B4-BE49-F238E27FC236}">
                <a16:creationId xmlns:a16="http://schemas.microsoft.com/office/drawing/2014/main" id="{182B49F1-2CF2-412E-99BE-C9BDAA391567}"/>
              </a:ext>
            </a:extLst>
          </p:cNvPr>
          <p:cNvSpPr txBox="1"/>
          <p:nvPr/>
        </p:nvSpPr>
        <p:spPr>
          <a:xfrm>
            <a:off x="6012160" y="2643757"/>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C++14</a:t>
            </a:r>
          </a:p>
        </p:txBody>
      </p:sp>
      <p:sp>
        <p:nvSpPr>
          <p:cNvPr id="24" name="椭圆 23">
            <a:extLst>
              <a:ext uri="{FF2B5EF4-FFF2-40B4-BE49-F238E27FC236}">
                <a16:creationId xmlns:a16="http://schemas.microsoft.com/office/drawing/2014/main" id="{BC748D1A-B255-46FF-B821-1728DC4660E4}"/>
              </a:ext>
            </a:extLst>
          </p:cNvPr>
          <p:cNvSpPr/>
          <p:nvPr/>
        </p:nvSpPr>
        <p:spPr>
          <a:xfrm>
            <a:off x="7003985"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1C3A280-280E-476A-9D11-ACB0A4EF14F4}"/>
              </a:ext>
            </a:extLst>
          </p:cNvPr>
          <p:cNvSpPr txBox="1"/>
          <p:nvPr/>
        </p:nvSpPr>
        <p:spPr>
          <a:xfrm>
            <a:off x="6730889" y="2193879"/>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2017</a:t>
            </a:r>
          </a:p>
        </p:txBody>
      </p:sp>
      <p:sp>
        <p:nvSpPr>
          <p:cNvPr id="26" name="文本框 25">
            <a:extLst>
              <a:ext uri="{FF2B5EF4-FFF2-40B4-BE49-F238E27FC236}">
                <a16:creationId xmlns:a16="http://schemas.microsoft.com/office/drawing/2014/main" id="{8347691A-A1AA-45C0-8EB8-63A09A22DF3E}"/>
              </a:ext>
            </a:extLst>
          </p:cNvPr>
          <p:cNvSpPr txBox="1"/>
          <p:nvPr/>
        </p:nvSpPr>
        <p:spPr>
          <a:xfrm>
            <a:off x="6733162" y="2643757"/>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C++17</a:t>
            </a:r>
          </a:p>
        </p:txBody>
      </p:sp>
      <p:sp>
        <p:nvSpPr>
          <p:cNvPr id="27" name="椭圆 26">
            <a:extLst>
              <a:ext uri="{FF2B5EF4-FFF2-40B4-BE49-F238E27FC236}">
                <a16:creationId xmlns:a16="http://schemas.microsoft.com/office/drawing/2014/main" id="{774D1DC9-4DC8-4120-964B-778C8C86A2AE}"/>
              </a:ext>
            </a:extLst>
          </p:cNvPr>
          <p:cNvSpPr/>
          <p:nvPr/>
        </p:nvSpPr>
        <p:spPr>
          <a:xfrm>
            <a:off x="7853175" y="208552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4A2878BE-C567-4DC8-A540-A9CCBB634728}"/>
              </a:ext>
            </a:extLst>
          </p:cNvPr>
          <p:cNvSpPr txBox="1"/>
          <p:nvPr/>
        </p:nvSpPr>
        <p:spPr>
          <a:xfrm>
            <a:off x="7580079" y="2193879"/>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2020</a:t>
            </a:r>
          </a:p>
        </p:txBody>
      </p:sp>
      <p:sp>
        <p:nvSpPr>
          <p:cNvPr id="29" name="文本框 28">
            <a:extLst>
              <a:ext uri="{FF2B5EF4-FFF2-40B4-BE49-F238E27FC236}">
                <a16:creationId xmlns:a16="http://schemas.microsoft.com/office/drawing/2014/main" id="{0B8F429B-7F2B-4D66-BCA7-D5FDF9F95DE3}"/>
              </a:ext>
            </a:extLst>
          </p:cNvPr>
          <p:cNvSpPr txBox="1"/>
          <p:nvPr/>
        </p:nvSpPr>
        <p:spPr>
          <a:xfrm>
            <a:off x="7582352" y="2643757"/>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C++20</a:t>
            </a:r>
          </a:p>
        </p:txBody>
      </p:sp>
      <p:sp>
        <p:nvSpPr>
          <p:cNvPr id="30" name="文本框 29">
            <a:extLst>
              <a:ext uri="{FF2B5EF4-FFF2-40B4-BE49-F238E27FC236}">
                <a16:creationId xmlns:a16="http://schemas.microsoft.com/office/drawing/2014/main" id="{63F698EE-AE46-46E2-8C5B-3B71F198156D}"/>
              </a:ext>
            </a:extLst>
          </p:cNvPr>
          <p:cNvSpPr txBox="1"/>
          <p:nvPr/>
        </p:nvSpPr>
        <p:spPr>
          <a:xfrm>
            <a:off x="755576" y="3415411"/>
            <a:ext cx="714490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标准一直跟随着行业的需求方向演化：新功能、新特性、新语法</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298885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1763688" y="2342296"/>
            <a:ext cx="5787546" cy="458908"/>
          </a:xfrm>
          <a:prstGeom prst="rect">
            <a:avLst/>
          </a:prstGeom>
          <a:noFill/>
        </p:spPr>
        <p:txBody>
          <a:bodyPr wrap="none" rtlCol="0">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原因</a:t>
            </a:r>
            <a:r>
              <a:rPr kumimoji="1" lang="en-US" altLang="zh-CN" dirty="0">
                <a:solidFill>
                  <a:srgbClr val="005DA2"/>
                </a:solidFill>
                <a:latin typeface="微软雅黑" panose="020B0503020204020204" pitchFamily="34" charset="-122"/>
                <a:ea typeface="微软雅黑" panose="020B0503020204020204" pitchFamily="34" charset="-122"/>
              </a:rPr>
              <a:t>4</a:t>
            </a:r>
            <a:r>
              <a:rPr kumimoji="1" lang="zh-CN" altLang="en-US" dirty="0">
                <a:solidFill>
                  <a:srgbClr val="005DA2"/>
                </a:solidFill>
                <a:latin typeface="微软雅黑" panose="020B0503020204020204" pitchFamily="34" charset="-122"/>
                <a:ea typeface="微软雅黑" panose="020B0503020204020204" pitchFamily="34" charset="-122"/>
              </a:rPr>
              <a:t>：社区资源极为丰富，支持</a:t>
            </a:r>
            <a:r>
              <a:rPr kumimoji="1" lang="en-US" altLang="zh-CN" dirty="0">
                <a:solidFill>
                  <a:srgbClr val="005DA2"/>
                </a:solidFill>
                <a:latin typeface="微软雅黑" panose="020B0503020204020204" pitchFamily="34" charset="-122"/>
                <a:ea typeface="微软雅黑" panose="020B0503020204020204" pitchFamily="34" charset="-122"/>
              </a:rPr>
              <a:t>FPGA</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GPU</a:t>
            </a:r>
            <a:r>
              <a:rPr kumimoji="1" lang="zh-CN" altLang="en-US" dirty="0">
                <a:solidFill>
                  <a:srgbClr val="005DA2"/>
                </a:solidFill>
                <a:latin typeface="微软雅黑" panose="020B0503020204020204" pitchFamily="34" charset="-122"/>
                <a:ea typeface="微软雅黑" panose="020B0503020204020204" pitchFamily="34" charset="-122"/>
              </a:rPr>
              <a:t>异构计算</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649940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为什么要学习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4" name="Picture 2" descr="Rob Pike interview for Evrone: “Go has become the language of cloud  infrastructure”">
            <a:extLst>
              <a:ext uri="{FF2B5EF4-FFF2-40B4-BE49-F238E27FC236}">
                <a16:creationId xmlns:a16="http://schemas.microsoft.com/office/drawing/2014/main" id="{A3B766BA-7E50-0EB4-B61E-8303BA6BC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15566"/>
            <a:ext cx="2880320" cy="161297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7E76D54-9779-8E09-E25E-83505A5FB87D}"/>
              </a:ext>
            </a:extLst>
          </p:cNvPr>
          <p:cNvSpPr txBox="1"/>
          <p:nvPr/>
        </p:nvSpPr>
        <p:spPr>
          <a:xfrm>
            <a:off x="539552" y="2612638"/>
            <a:ext cx="8064896" cy="1554272"/>
          </a:xfrm>
          <a:prstGeom prst="rect">
            <a:avLst/>
          </a:prstGeom>
          <a:noFill/>
        </p:spPr>
        <p:txBody>
          <a:bodyPr wrap="square">
            <a:spAutoFit/>
          </a:bodyPr>
          <a:lstStyle/>
          <a:p>
            <a:pPr>
              <a:spcAft>
                <a:spcPts val="600"/>
              </a:spcAft>
            </a:pPr>
            <a:r>
              <a:rPr lang="en-US" altLang="zh-CN" b="1" dirty="0">
                <a:solidFill>
                  <a:srgbClr val="005DA2"/>
                </a:solidFill>
                <a:latin typeface="Microsoft YaHei" panose="020B0503020204020204" pitchFamily="34" charset="-122"/>
                <a:ea typeface="Microsoft YaHei" panose="020B0503020204020204" pitchFamily="34" charset="-122"/>
              </a:rPr>
              <a:t>Rob</a:t>
            </a:r>
            <a:r>
              <a:rPr lang="zh-CN" altLang="en-US" b="1" dirty="0">
                <a:solidFill>
                  <a:srgbClr val="005DA2"/>
                </a:solidFill>
                <a:latin typeface="Microsoft YaHei" panose="020B0503020204020204" pitchFamily="34" charset="-122"/>
                <a:ea typeface="Microsoft YaHei" panose="020B0503020204020204" pitchFamily="34" charset="-122"/>
              </a:rPr>
              <a:t> </a:t>
            </a:r>
            <a:r>
              <a:rPr lang="en-US" altLang="zh-CN" b="1" dirty="0">
                <a:solidFill>
                  <a:srgbClr val="005DA2"/>
                </a:solidFill>
                <a:latin typeface="Microsoft YaHei" panose="020B0503020204020204" pitchFamily="34" charset="-122"/>
                <a:ea typeface="Microsoft YaHei" panose="020B0503020204020204" pitchFamily="34" charset="-122"/>
              </a:rPr>
              <a:t>Pike</a:t>
            </a:r>
          </a:p>
          <a:p>
            <a:pPr algn="just">
              <a:spcAft>
                <a:spcPts val="600"/>
              </a:spcAft>
            </a:pPr>
            <a:r>
              <a:rPr lang="en" altLang="zh-CN" dirty="0">
                <a:latin typeface="Microsoft YaHei" panose="020B0503020204020204" pitchFamily="34" charset="-122"/>
                <a:ea typeface="Microsoft YaHei" panose="020B0503020204020204" pitchFamily="34" charset="-122"/>
              </a:rPr>
              <a:t>C++ programmers don't come to Go because they have fought hard to gain exquisite control of their programming domain, and don't want to surrender any of it. To them, </a:t>
            </a:r>
            <a:r>
              <a:rPr lang="en" altLang="zh-CN" dirty="0">
                <a:solidFill>
                  <a:srgbClr val="C00000"/>
                </a:solidFill>
                <a:latin typeface="Microsoft YaHei" panose="020B0503020204020204" pitchFamily="34" charset="-122"/>
                <a:ea typeface="Microsoft YaHei" panose="020B0503020204020204" pitchFamily="34" charset="-122"/>
              </a:rPr>
              <a:t>software isn't just about getting the job done, it's about doing it a certain way</a:t>
            </a:r>
            <a:r>
              <a:rPr lang="en" altLang="zh-CN"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863784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88032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以什么样的</a:t>
            </a:r>
            <a:r>
              <a:rPr lang="zh-CN" altLang="en-US" sz="1800" b="1" dirty="0">
                <a:solidFill>
                  <a:srgbClr val="C00000"/>
                </a:solidFill>
                <a:latin typeface="微软雅黑" panose="020B0503020204020204" pitchFamily="34" charset="-122"/>
                <a:ea typeface="微软雅黑" panose="020B0503020204020204" pitchFamily="34" charset="-122"/>
              </a:rPr>
              <a:t>心态</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学习</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7E76D54-9779-8E09-E25E-83505A5FB87D}"/>
              </a:ext>
            </a:extLst>
          </p:cNvPr>
          <p:cNvSpPr txBox="1"/>
          <p:nvPr/>
        </p:nvSpPr>
        <p:spPr>
          <a:xfrm>
            <a:off x="539552" y="915566"/>
            <a:ext cx="8064896" cy="4062651"/>
          </a:xfrm>
          <a:prstGeom prst="rect">
            <a:avLst/>
          </a:prstGeom>
          <a:noFill/>
        </p:spPr>
        <p:txBody>
          <a:bodyPr wrap="square">
            <a:spAutoFit/>
          </a:bodyPr>
          <a:lstStyle/>
          <a:p>
            <a:pPr>
              <a:spcAft>
                <a:spcPts val="1200"/>
              </a:spcAft>
            </a:pPr>
            <a:r>
              <a:rPr lang="zh-CN" altLang="en-US" b="1" dirty="0">
                <a:solidFill>
                  <a:srgbClr val="005DA2"/>
                </a:solidFill>
                <a:latin typeface="Microsoft YaHei" panose="020B0503020204020204" pitchFamily="34" charset="-122"/>
                <a:ea typeface="Microsoft YaHei" panose="020B0503020204020204" pitchFamily="34" charset="-122"/>
              </a:rPr>
              <a:t>作为未来工作的必备技能</a:t>
            </a:r>
            <a:endParaRPr lang="en-US" altLang="zh-CN" b="1" dirty="0">
              <a:solidFill>
                <a:srgbClr val="005DA2"/>
              </a:solidFill>
              <a:latin typeface="Microsoft YaHei" panose="020B0503020204020204" pitchFamily="34" charset="-122"/>
              <a:ea typeface="Microsoft YaHei" panose="020B0503020204020204" pitchFamily="34" charset="-122"/>
            </a:endParaRPr>
          </a:p>
          <a:p>
            <a:pPr algn="just">
              <a:spcAft>
                <a:spcPts val="1200"/>
              </a:spcAft>
            </a:pPr>
            <a:r>
              <a:rPr lang="zh-CN" altLang="en" dirty="0">
                <a:latin typeface="Microsoft YaHei" panose="020B0503020204020204" pitchFamily="34" charset="-122"/>
                <a:ea typeface="Microsoft YaHei" panose="020B0503020204020204" pitchFamily="34" charset="-122"/>
              </a:rPr>
              <a:t>虽然</a:t>
            </a:r>
            <a:r>
              <a:rPr lang="en-US" altLang="zh-CN" dirty="0">
                <a:latin typeface="Microsoft YaHei" panose="020B0503020204020204" pitchFamily="34" charset="-122"/>
                <a:ea typeface="Microsoft YaHei" panose="020B0503020204020204" pitchFamily="34" charset="-122"/>
              </a:rPr>
              <a:t>C++</a:t>
            </a:r>
            <a:r>
              <a:rPr lang="zh-CN" altLang="en-US" dirty="0">
                <a:latin typeface="Microsoft YaHei" panose="020B0503020204020204" pitchFamily="34" charset="-122"/>
                <a:ea typeface="Microsoft YaHei" panose="020B0503020204020204" pitchFamily="34" charset="-122"/>
              </a:rPr>
              <a:t>目前受到新兴语言（</a:t>
            </a:r>
            <a:r>
              <a:rPr lang="en-US" altLang="zh-CN" dirty="0">
                <a:latin typeface="Microsoft YaHei" panose="020B0503020204020204" pitchFamily="34" charset="-122"/>
                <a:ea typeface="Microsoft YaHei" panose="020B0503020204020204" pitchFamily="34" charset="-122"/>
              </a:rPr>
              <a:t>Rust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Go</a:t>
            </a:r>
            <a:r>
              <a:rPr lang="zh-CN" altLang="en-US" dirty="0">
                <a:latin typeface="Microsoft YaHei" panose="020B0503020204020204" pitchFamily="34" charset="-122"/>
                <a:ea typeface="Microsoft YaHei" panose="020B0503020204020204" pitchFamily="34" charset="-122"/>
              </a:rPr>
              <a:t>、</a:t>
            </a:r>
            <a:r>
              <a:rPr lang="en-US" altLang="zh-CN" dirty="0">
                <a:solidFill>
                  <a:srgbClr val="005DA2"/>
                </a:solidFill>
                <a:latin typeface="Microsoft YaHei" panose="020B0503020204020204" pitchFamily="34" charset="-122"/>
                <a:ea typeface="Microsoft YaHei" panose="020B0503020204020204" pitchFamily="34" charset="-122"/>
              </a:rPr>
              <a:t>Carbon</a:t>
            </a:r>
            <a:r>
              <a:rPr lang="zh-CN" altLang="en-US" dirty="0">
                <a:latin typeface="Microsoft YaHei" panose="020B0503020204020204" pitchFamily="34" charset="-122"/>
                <a:ea typeface="Microsoft YaHei" panose="020B0503020204020204" pitchFamily="34" charset="-122"/>
              </a:rPr>
              <a:t>）的挑战，但依旧在高性能低延迟、</a:t>
            </a:r>
            <a:r>
              <a:rPr lang="en-US" altLang="zh-CN" dirty="0">
                <a:latin typeface="Microsoft YaHei" panose="020B0503020204020204" pitchFamily="34" charset="-122"/>
                <a:ea typeface="Microsoft YaHei" panose="020B0503020204020204" pitchFamily="34" charset="-122"/>
              </a:rPr>
              <a:t>GPU</a:t>
            </a:r>
            <a:r>
              <a:rPr lang="zh-CN" altLang="en-US" dirty="0">
                <a:latin typeface="Microsoft YaHei" panose="020B0503020204020204" pitchFamily="34" charset="-122"/>
                <a:ea typeface="Microsoft YaHei" panose="020B0503020204020204" pitchFamily="34" charset="-122"/>
              </a:rPr>
              <a:t>异构计算等应用场景中占据绝对的主导地位，是后台、系统软件从业者的必备技能。</a:t>
            </a:r>
            <a:endParaRPr lang="en-US" altLang="zh-CN" dirty="0">
              <a:latin typeface="Microsoft YaHei" panose="020B0503020204020204" pitchFamily="34" charset="-122"/>
              <a:ea typeface="Microsoft YaHei" panose="020B0503020204020204" pitchFamily="34" charset="-122"/>
            </a:endParaRPr>
          </a:p>
          <a:p>
            <a:pPr algn="just">
              <a:spcAft>
                <a:spcPts val="1200"/>
              </a:spcAft>
            </a:pPr>
            <a:r>
              <a:rPr lang="zh-CN" altLang="en-US" b="1" dirty="0">
                <a:solidFill>
                  <a:srgbClr val="005DA2"/>
                </a:solidFill>
                <a:latin typeface="Microsoft YaHei" panose="020B0503020204020204" pitchFamily="34" charset="-122"/>
                <a:ea typeface="Microsoft YaHei" panose="020B0503020204020204" pitchFamily="34" charset="-122"/>
              </a:rPr>
              <a:t>以开放的心态学习</a:t>
            </a:r>
            <a:r>
              <a:rPr lang="en-US" altLang="zh-CN" b="1" dirty="0">
                <a:solidFill>
                  <a:srgbClr val="005DA2"/>
                </a:solidFill>
                <a:latin typeface="Microsoft YaHei" panose="020B0503020204020204" pitchFamily="34" charset="-122"/>
                <a:ea typeface="Microsoft YaHei" panose="020B0503020204020204" pitchFamily="34" charset="-122"/>
              </a:rPr>
              <a:t>C++</a:t>
            </a:r>
          </a:p>
          <a:p>
            <a:pPr algn="just">
              <a:spcAft>
                <a:spcPts val="1200"/>
              </a:spcAft>
            </a:pPr>
            <a:r>
              <a:rPr lang="zh-CN" altLang="en" dirty="0">
                <a:latin typeface="Microsoft YaHei" panose="020B0503020204020204" pitchFamily="34" charset="-122"/>
                <a:ea typeface="Microsoft YaHei" panose="020B0503020204020204" pitchFamily="34" charset="-122"/>
              </a:rPr>
              <a:t>未来</a:t>
            </a:r>
            <a:r>
              <a:rPr lang="zh-CN" altLang="en-US" dirty="0">
                <a:latin typeface="Microsoft YaHei" panose="020B0503020204020204" pitchFamily="34" charset="-122"/>
                <a:ea typeface="Microsoft YaHei" panose="020B0503020204020204" pitchFamily="34" charset="-122"/>
              </a:rPr>
              <a:t>随着行业需求的逐步细化，必定是百家争鸣的场景，要保持开放的心态，多了解多学习其他当下流行的开发语言，了解行业发展方向。</a:t>
            </a:r>
            <a:endParaRPr lang="en-US" altLang="zh-CN" dirty="0">
              <a:latin typeface="Microsoft YaHei" panose="020B0503020204020204" pitchFamily="34" charset="-122"/>
              <a:ea typeface="Microsoft YaHei" panose="020B0503020204020204" pitchFamily="34" charset="-122"/>
            </a:endParaRPr>
          </a:p>
          <a:p>
            <a:pPr algn="just">
              <a:spcAft>
                <a:spcPts val="1200"/>
              </a:spcAft>
            </a:pPr>
            <a:r>
              <a:rPr lang="zh-CN" altLang="en-US" b="1" dirty="0">
                <a:solidFill>
                  <a:srgbClr val="005DA2"/>
                </a:solidFill>
                <a:latin typeface="Microsoft YaHei" panose="020B0503020204020204" pitchFamily="34" charset="-122"/>
                <a:ea typeface="Microsoft YaHei" panose="020B0503020204020204" pitchFamily="34" charset="-122"/>
              </a:rPr>
              <a:t>多思考设计语言和代码背后的底层逻辑</a:t>
            </a:r>
            <a:endParaRPr lang="en-US" altLang="zh-CN" b="1" dirty="0">
              <a:solidFill>
                <a:srgbClr val="005DA2"/>
              </a:solidFill>
              <a:latin typeface="Microsoft YaHei" panose="020B0503020204020204" pitchFamily="34" charset="-122"/>
              <a:ea typeface="Microsoft YaHei" panose="020B0503020204020204" pitchFamily="34" charset="-122"/>
            </a:endParaRPr>
          </a:p>
          <a:p>
            <a:pPr algn="just">
              <a:spcAft>
                <a:spcPts val="1200"/>
              </a:spcAft>
            </a:pPr>
            <a:r>
              <a:rPr lang="zh-CN" altLang="en-US" dirty="0">
                <a:latin typeface="Microsoft YaHei" panose="020B0503020204020204" pitchFamily="34" charset="-122"/>
                <a:ea typeface="Microsoft YaHei" panose="020B0503020204020204" pitchFamily="34" charset="-122"/>
              </a:rPr>
              <a:t>程序的设计模式和代码的优化范式是不局限于某种特定语言的，掌握了隐藏在语言背后的底层逻辑，才能够做到游刃有余的多语言开发。</a:t>
            </a:r>
            <a:endParaRPr lang="en-US" altLang="zh-CN" dirty="0">
              <a:latin typeface="Microsoft YaHei" panose="020B0503020204020204" pitchFamily="34" charset="-122"/>
              <a:ea typeface="Microsoft YaHei" panose="020B0503020204020204" pitchFamily="34" charset="-122"/>
            </a:endParaRPr>
          </a:p>
          <a:p>
            <a:pPr algn="just">
              <a:spcAft>
                <a:spcPts val="1200"/>
              </a:spcAft>
            </a:pPr>
            <a:r>
              <a:rPr lang="zh-CN" altLang="en-US" b="1" dirty="0">
                <a:solidFill>
                  <a:srgbClr val="C00000"/>
                </a:solidFill>
                <a:latin typeface="Microsoft YaHei" panose="020B0503020204020204" pitchFamily="34" charset="-122"/>
                <a:ea typeface="Microsoft YaHei" panose="020B0503020204020204" pitchFamily="34" charset="-122"/>
              </a:rPr>
              <a:t>善用互联网和搜索引擎</a:t>
            </a:r>
            <a:endParaRPr lang="en-US" altLang="zh-CN" b="1"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405298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88032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构建第一个</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程序</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圆角 2">
            <a:extLst>
              <a:ext uri="{FF2B5EF4-FFF2-40B4-BE49-F238E27FC236}">
                <a16:creationId xmlns:a16="http://schemas.microsoft.com/office/drawing/2014/main" id="{ED067715-7A96-4203-AB44-957E7A689BC9}"/>
              </a:ext>
            </a:extLst>
          </p:cNvPr>
          <p:cNvSpPr/>
          <p:nvPr/>
        </p:nvSpPr>
        <p:spPr>
          <a:xfrm>
            <a:off x="559630" y="2630586"/>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hello.cc</a:t>
            </a:r>
            <a:endParaRPr lang="zh-CN" altLang="en-US"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641AB828-A4C6-4A2C-AFD8-2B8DE977D7C1}"/>
              </a:ext>
            </a:extLst>
          </p:cNvPr>
          <p:cNvSpPr/>
          <p:nvPr/>
        </p:nvSpPr>
        <p:spPr>
          <a:xfrm>
            <a:off x="2315411" y="2630586"/>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hello.i</a:t>
            </a:r>
            <a:endParaRPr lang="zh-CN" altLang="en-US"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4317AE4C-3241-4B0D-9CFE-5AE93A271915}"/>
              </a:ext>
            </a:extLst>
          </p:cNvPr>
          <p:cNvSpPr/>
          <p:nvPr/>
        </p:nvSpPr>
        <p:spPr>
          <a:xfrm>
            <a:off x="4063541" y="2630586"/>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hello.s</a:t>
            </a:r>
            <a:endParaRPr lang="zh-CN" altLang="en-US"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0AC078FE-91FB-4C2D-B22A-70C069DB0B76}"/>
              </a:ext>
            </a:extLst>
          </p:cNvPr>
          <p:cNvSpPr/>
          <p:nvPr/>
        </p:nvSpPr>
        <p:spPr>
          <a:xfrm>
            <a:off x="5699787" y="2630586"/>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微软雅黑" panose="020B0503020204020204" pitchFamily="34" charset="-122"/>
                <a:ea typeface="微软雅黑" panose="020B0503020204020204" pitchFamily="34" charset="-122"/>
              </a:rPr>
              <a:t>hello.o</a:t>
            </a:r>
            <a:endParaRPr lang="zh-CN" altLang="en-US"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588E238-8653-4E58-B427-E3415D562EA3}"/>
              </a:ext>
            </a:extLst>
          </p:cNvPr>
          <p:cNvSpPr/>
          <p:nvPr/>
        </p:nvSpPr>
        <p:spPr>
          <a:xfrm>
            <a:off x="7308304" y="2630586"/>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hello.exe</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85FC8E3-577C-4EBA-A6DF-F6AEFE76920D}"/>
              </a:ext>
            </a:extLst>
          </p:cNvPr>
          <p:cNvSpPr txBox="1"/>
          <p:nvPr/>
        </p:nvSpPr>
        <p:spPr>
          <a:xfrm>
            <a:off x="754609" y="3291830"/>
            <a:ext cx="978193" cy="369332"/>
          </a:xfrm>
          <a:prstGeom prst="rect">
            <a:avLst/>
          </a:prstGeom>
          <a:noFill/>
        </p:spPr>
        <p:txBody>
          <a:bodyPr wrap="square">
            <a:spAutoFit/>
          </a:bodyPr>
          <a:lstStyle/>
          <a:p>
            <a:r>
              <a:rPr lang="zh-CN" altLang="en-US" dirty="0">
                <a:solidFill>
                  <a:srgbClr val="005DA2"/>
                </a:solidFill>
                <a:latin typeface="Microsoft YaHei" panose="020B0503020204020204" pitchFamily="34" charset="-122"/>
                <a:ea typeface="Microsoft YaHei" panose="020B0503020204020204" pitchFamily="34" charset="-122"/>
              </a:rPr>
              <a:t>源文件</a:t>
            </a:r>
            <a:endParaRPr lang="zh-CN" altLang="en-US" dirty="0"/>
          </a:p>
        </p:txBody>
      </p:sp>
      <p:sp>
        <p:nvSpPr>
          <p:cNvPr id="12" name="文本框 11">
            <a:extLst>
              <a:ext uri="{FF2B5EF4-FFF2-40B4-BE49-F238E27FC236}">
                <a16:creationId xmlns:a16="http://schemas.microsoft.com/office/drawing/2014/main" id="{C382F445-B860-450E-AE94-2C0543CF3D58}"/>
              </a:ext>
            </a:extLst>
          </p:cNvPr>
          <p:cNvSpPr txBox="1"/>
          <p:nvPr/>
        </p:nvSpPr>
        <p:spPr>
          <a:xfrm>
            <a:off x="2275486" y="3291830"/>
            <a:ext cx="1368152" cy="369332"/>
          </a:xfrm>
          <a:prstGeom prst="rect">
            <a:avLst/>
          </a:prstGeom>
          <a:noFill/>
        </p:spPr>
        <p:txBody>
          <a:bodyPr wrap="square">
            <a:spAutoFit/>
          </a:bodyPr>
          <a:lstStyle/>
          <a:p>
            <a:r>
              <a:rPr lang="zh-CN" altLang="en-US" dirty="0">
                <a:solidFill>
                  <a:srgbClr val="005DA2"/>
                </a:solidFill>
                <a:latin typeface="Microsoft YaHei" panose="020B0503020204020204" pitchFamily="34" charset="-122"/>
                <a:ea typeface="Microsoft YaHei" panose="020B0503020204020204" pitchFamily="34" charset="-122"/>
              </a:rPr>
              <a:t>预处理文件</a:t>
            </a:r>
            <a:endParaRPr lang="zh-CN" altLang="en-US" dirty="0"/>
          </a:p>
        </p:txBody>
      </p:sp>
      <p:sp>
        <p:nvSpPr>
          <p:cNvPr id="13" name="文本框 12">
            <a:extLst>
              <a:ext uri="{FF2B5EF4-FFF2-40B4-BE49-F238E27FC236}">
                <a16:creationId xmlns:a16="http://schemas.microsoft.com/office/drawing/2014/main" id="{FF9B141F-52B8-44C5-8985-1CAB90845AF2}"/>
              </a:ext>
            </a:extLst>
          </p:cNvPr>
          <p:cNvSpPr txBox="1"/>
          <p:nvPr/>
        </p:nvSpPr>
        <p:spPr>
          <a:xfrm>
            <a:off x="4186322" y="3291830"/>
            <a:ext cx="1368152" cy="369332"/>
          </a:xfrm>
          <a:prstGeom prst="rect">
            <a:avLst/>
          </a:prstGeom>
          <a:noFill/>
        </p:spPr>
        <p:txBody>
          <a:bodyPr wrap="square">
            <a:spAutoFit/>
          </a:bodyPr>
          <a:lstStyle/>
          <a:p>
            <a:r>
              <a:rPr lang="zh-CN" altLang="en-US" dirty="0">
                <a:solidFill>
                  <a:srgbClr val="005DA2"/>
                </a:solidFill>
                <a:latin typeface="Microsoft YaHei" panose="020B0503020204020204" pitchFamily="34" charset="-122"/>
                <a:ea typeface="Microsoft YaHei" panose="020B0503020204020204" pitchFamily="34" charset="-122"/>
              </a:rPr>
              <a:t>汇编文件</a:t>
            </a:r>
            <a:endParaRPr lang="zh-CN" altLang="en-US" dirty="0"/>
          </a:p>
        </p:txBody>
      </p:sp>
      <p:sp>
        <p:nvSpPr>
          <p:cNvPr id="14" name="文本框 13">
            <a:extLst>
              <a:ext uri="{FF2B5EF4-FFF2-40B4-BE49-F238E27FC236}">
                <a16:creationId xmlns:a16="http://schemas.microsoft.com/office/drawing/2014/main" id="{70156C2E-9541-4D5F-94B5-FF7FA5BC6C3D}"/>
              </a:ext>
            </a:extLst>
          </p:cNvPr>
          <p:cNvSpPr txBox="1"/>
          <p:nvPr/>
        </p:nvSpPr>
        <p:spPr>
          <a:xfrm>
            <a:off x="5868144" y="3291830"/>
            <a:ext cx="1368152" cy="369332"/>
          </a:xfrm>
          <a:prstGeom prst="rect">
            <a:avLst/>
          </a:prstGeom>
          <a:noFill/>
        </p:spPr>
        <p:txBody>
          <a:bodyPr wrap="square">
            <a:spAutoFit/>
          </a:bodyPr>
          <a:lstStyle/>
          <a:p>
            <a:r>
              <a:rPr lang="zh-CN" altLang="en-US" dirty="0">
                <a:solidFill>
                  <a:srgbClr val="005DA2"/>
                </a:solidFill>
                <a:latin typeface="Microsoft YaHei" panose="020B0503020204020204" pitchFamily="34" charset="-122"/>
                <a:ea typeface="Microsoft YaHei" panose="020B0503020204020204" pitchFamily="34" charset="-122"/>
              </a:rPr>
              <a:t>目标文件</a:t>
            </a:r>
            <a:endParaRPr lang="zh-CN" altLang="en-US" dirty="0"/>
          </a:p>
        </p:txBody>
      </p:sp>
      <p:sp>
        <p:nvSpPr>
          <p:cNvPr id="15" name="文本框 14">
            <a:extLst>
              <a:ext uri="{FF2B5EF4-FFF2-40B4-BE49-F238E27FC236}">
                <a16:creationId xmlns:a16="http://schemas.microsoft.com/office/drawing/2014/main" id="{F4E372FB-4B8C-4500-A422-104CDD0E0F04}"/>
              </a:ext>
            </a:extLst>
          </p:cNvPr>
          <p:cNvSpPr txBox="1"/>
          <p:nvPr/>
        </p:nvSpPr>
        <p:spPr>
          <a:xfrm>
            <a:off x="7373663" y="3291830"/>
            <a:ext cx="1368152" cy="369332"/>
          </a:xfrm>
          <a:prstGeom prst="rect">
            <a:avLst/>
          </a:prstGeom>
          <a:noFill/>
        </p:spPr>
        <p:txBody>
          <a:bodyPr wrap="square">
            <a:spAutoFit/>
          </a:bodyPr>
          <a:lstStyle/>
          <a:p>
            <a:r>
              <a:rPr lang="zh-CN" altLang="en-US" dirty="0">
                <a:solidFill>
                  <a:srgbClr val="005DA2"/>
                </a:solidFill>
                <a:latin typeface="Microsoft YaHei" panose="020B0503020204020204" pitchFamily="34" charset="-122"/>
                <a:ea typeface="Microsoft YaHei" panose="020B0503020204020204" pitchFamily="34" charset="-122"/>
              </a:rPr>
              <a:t>可执行文件</a:t>
            </a:r>
            <a:endParaRPr lang="zh-CN" altLang="en-US" dirty="0"/>
          </a:p>
        </p:txBody>
      </p:sp>
      <p:cxnSp>
        <p:nvCxnSpPr>
          <p:cNvPr id="16" name="直接箭头连接符 15">
            <a:extLst>
              <a:ext uri="{FF2B5EF4-FFF2-40B4-BE49-F238E27FC236}">
                <a16:creationId xmlns:a16="http://schemas.microsoft.com/office/drawing/2014/main" id="{399366EA-A0F2-4803-B4F1-6D85D3BDDC64}"/>
              </a:ext>
            </a:extLst>
          </p:cNvPr>
          <p:cNvCxnSpPr>
            <a:stCxn id="3" idx="3"/>
            <a:endCxn id="6" idx="1"/>
          </p:cNvCxnSpPr>
          <p:nvPr/>
        </p:nvCxnSpPr>
        <p:spPr>
          <a:xfrm>
            <a:off x="1927782" y="2882614"/>
            <a:ext cx="387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AD0467F-EF21-42DC-B1F1-7B23793758C4}"/>
              </a:ext>
            </a:extLst>
          </p:cNvPr>
          <p:cNvCxnSpPr>
            <a:cxnSpLocks/>
            <a:stCxn id="6" idx="3"/>
            <a:endCxn id="7" idx="1"/>
          </p:cNvCxnSpPr>
          <p:nvPr/>
        </p:nvCxnSpPr>
        <p:spPr>
          <a:xfrm>
            <a:off x="3683563" y="2882614"/>
            <a:ext cx="379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D151832-4DD0-4593-8DB5-B37162C03FE5}"/>
              </a:ext>
            </a:extLst>
          </p:cNvPr>
          <p:cNvCxnSpPr>
            <a:cxnSpLocks/>
            <a:stCxn id="7" idx="3"/>
            <a:endCxn id="8" idx="1"/>
          </p:cNvCxnSpPr>
          <p:nvPr/>
        </p:nvCxnSpPr>
        <p:spPr>
          <a:xfrm>
            <a:off x="5431693" y="2882614"/>
            <a:ext cx="268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C863F21-E385-480E-A9E9-D1BF56D7C5C8}"/>
              </a:ext>
            </a:extLst>
          </p:cNvPr>
          <p:cNvCxnSpPr>
            <a:cxnSpLocks/>
            <a:stCxn id="8" idx="3"/>
            <a:endCxn id="9" idx="1"/>
          </p:cNvCxnSpPr>
          <p:nvPr/>
        </p:nvCxnSpPr>
        <p:spPr>
          <a:xfrm>
            <a:off x="7067939" y="2882614"/>
            <a:ext cx="2403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圆角 28">
            <a:extLst>
              <a:ext uri="{FF2B5EF4-FFF2-40B4-BE49-F238E27FC236}">
                <a16:creationId xmlns:a16="http://schemas.microsoft.com/office/drawing/2014/main" id="{14271170-890A-47DB-A96B-41FF0D75EA08}"/>
              </a:ext>
            </a:extLst>
          </p:cNvPr>
          <p:cNvSpPr/>
          <p:nvPr/>
        </p:nvSpPr>
        <p:spPr>
          <a:xfrm>
            <a:off x="5699787" y="1550466"/>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三方库</a:t>
            </a:r>
          </a:p>
        </p:txBody>
      </p:sp>
      <p:cxnSp>
        <p:nvCxnSpPr>
          <p:cNvPr id="30" name="直接箭头连接符 29">
            <a:extLst>
              <a:ext uri="{FF2B5EF4-FFF2-40B4-BE49-F238E27FC236}">
                <a16:creationId xmlns:a16="http://schemas.microsoft.com/office/drawing/2014/main" id="{E23CE3FA-E28D-4AB2-B7AE-EB1CCEF825AD}"/>
              </a:ext>
            </a:extLst>
          </p:cNvPr>
          <p:cNvCxnSpPr>
            <a:cxnSpLocks/>
            <a:stCxn id="29" idx="2"/>
            <a:endCxn id="8" idx="0"/>
          </p:cNvCxnSpPr>
          <p:nvPr/>
        </p:nvCxnSpPr>
        <p:spPr>
          <a:xfrm>
            <a:off x="6383863" y="2054522"/>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9514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88032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构建第一个</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程序</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DDDF0EE0-6F30-408A-955E-BC5A0EE15610}"/>
              </a:ext>
            </a:extLst>
          </p:cNvPr>
          <p:cNvPicPr>
            <a:picLocks noChangeAspect="1"/>
          </p:cNvPicPr>
          <p:nvPr/>
        </p:nvPicPr>
        <p:blipFill>
          <a:blip r:embed="rId3"/>
          <a:stretch>
            <a:fillRect/>
          </a:stretch>
        </p:blipFill>
        <p:spPr>
          <a:xfrm>
            <a:off x="857880" y="1511980"/>
            <a:ext cx="5976664" cy="3508042"/>
          </a:xfrm>
          <a:prstGeom prst="rect">
            <a:avLst/>
          </a:prstGeom>
        </p:spPr>
      </p:pic>
      <p:sp>
        <p:nvSpPr>
          <p:cNvPr id="22" name="文本框 21">
            <a:extLst>
              <a:ext uri="{FF2B5EF4-FFF2-40B4-BE49-F238E27FC236}">
                <a16:creationId xmlns:a16="http://schemas.microsoft.com/office/drawing/2014/main" id="{4C39BF70-ADEE-49F8-ACC2-0D5A2618392C}"/>
              </a:ext>
            </a:extLst>
          </p:cNvPr>
          <p:cNvSpPr txBox="1"/>
          <p:nvPr/>
        </p:nvSpPr>
        <p:spPr>
          <a:xfrm>
            <a:off x="755576" y="764167"/>
            <a:ext cx="4572000" cy="646331"/>
          </a:xfrm>
          <a:prstGeom prst="rect">
            <a:avLst/>
          </a:prstGeom>
          <a:noFill/>
        </p:spPr>
        <p:txBody>
          <a:bodyPr wrap="square">
            <a:spAutoFit/>
          </a:bodyPr>
          <a:lstStyle/>
          <a:p>
            <a:r>
              <a:rPr lang="zh-CN" altLang="en-US" b="1" dirty="0">
                <a:solidFill>
                  <a:srgbClr val="005DA2"/>
                </a:solidFill>
                <a:latin typeface="Microsoft YaHei" panose="020B0503020204020204" pitchFamily="34" charset="-122"/>
                <a:ea typeface="Microsoft YaHei" panose="020B0503020204020204" pitchFamily="34" charset="-122"/>
              </a:rPr>
              <a:t>常见源文件后缀名：</a:t>
            </a:r>
            <a:r>
              <a:rPr lang="en-US" altLang="zh-CN" b="1" dirty="0">
                <a:solidFill>
                  <a:srgbClr val="005DA2"/>
                </a:solidFill>
                <a:latin typeface="Microsoft YaHei" panose="020B0503020204020204" pitchFamily="34" charset="-122"/>
                <a:ea typeface="Microsoft YaHei" panose="020B0503020204020204" pitchFamily="34" charset="-122"/>
              </a:rPr>
              <a:t>cc</a:t>
            </a:r>
            <a:r>
              <a:rPr lang="zh-CN" altLang="en-US" b="1" dirty="0">
                <a:solidFill>
                  <a:srgbClr val="005DA2"/>
                </a:solidFill>
                <a:latin typeface="Microsoft YaHei" panose="020B0503020204020204" pitchFamily="34" charset="-122"/>
                <a:ea typeface="Microsoft YaHei" panose="020B0503020204020204" pitchFamily="34" charset="-122"/>
              </a:rPr>
              <a:t>，</a:t>
            </a:r>
            <a:r>
              <a:rPr lang="en-US" altLang="zh-CN" b="1" dirty="0" err="1">
                <a:solidFill>
                  <a:srgbClr val="005DA2"/>
                </a:solidFill>
                <a:latin typeface="Microsoft YaHei" panose="020B0503020204020204" pitchFamily="34" charset="-122"/>
                <a:ea typeface="Microsoft YaHei" panose="020B0503020204020204" pitchFamily="34" charset="-122"/>
              </a:rPr>
              <a:t>cpp</a:t>
            </a:r>
            <a:r>
              <a:rPr lang="zh-CN" altLang="en-US" b="1" dirty="0">
                <a:solidFill>
                  <a:srgbClr val="005DA2"/>
                </a:solidFill>
                <a:latin typeface="Microsoft YaHei" panose="020B0503020204020204" pitchFamily="34" charset="-122"/>
                <a:ea typeface="Microsoft YaHei" panose="020B0503020204020204" pitchFamily="34" charset="-122"/>
              </a:rPr>
              <a:t>，</a:t>
            </a:r>
            <a:r>
              <a:rPr lang="en-US" altLang="zh-CN" b="1" dirty="0">
                <a:solidFill>
                  <a:srgbClr val="005DA2"/>
                </a:solidFill>
                <a:latin typeface="Microsoft YaHei" panose="020B0503020204020204" pitchFamily="34" charset="-122"/>
                <a:ea typeface="Microsoft YaHei" panose="020B0503020204020204" pitchFamily="34" charset="-122"/>
              </a:rPr>
              <a:t>cxx</a:t>
            </a:r>
          </a:p>
          <a:p>
            <a:r>
              <a:rPr lang="zh-CN" altLang="en-US" b="1" dirty="0">
                <a:solidFill>
                  <a:srgbClr val="005DA2"/>
                </a:solidFill>
                <a:latin typeface="Microsoft YaHei" panose="020B0503020204020204" pitchFamily="34" charset="-122"/>
                <a:ea typeface="Microsoft YaHei" panose="020B0503020204020204" pitchFamily="34" charset="-122"/>
              </a:rPr>
              <a:t>常见头文件后缀名：</a:t>
            </a:r>
            <a:r>
              <a:rPr lang="en-US" altLang="zh-CN" b="1" dirty="0">
                <a:solidFill>
                  <a:srgbClr val="005DA2"/>
                </a:solidFill>
                <a:latin typeface="Microsoft YaHei" panose="020B0503020204020204" pitchFamily="34" charset="-122"/>
                <a:ea typeface="Microsoft YaHei" panose="020B0503020204020204" pitchFamily="34" charset="-122"/>
              </a:rPr>
              <a:t>h</a:t>
            </a:r>
            <a:r>
              <a:rPr lang="zh-CN" altLang="en-US" b="1" dirty="0">
                <a:solidFill>
                  <a:srgbClr val="005DA2"/>
                </a:solidFill>
                <a:latin typeface="Microsoft YaHei" panose="020B0503020204020204" pitchFamily="34" charset="-122"/>
                <a:ea typeface="Microsoft YaHei" panose="020B0503020204020204" pitchFamily="34" charset="-122"/>
              </a:rPr>
              <a:t>，</a:t>
            </a:r>
            <a:r>
              <a:rPr lang="en-US" altLang="zh-CN" b="1" dirty="0" err="1">
                <a:solidFill>
                  <a:srgbClr val="005DA2"/>
                </a:solidFill>
                <a:latin typeface="Microsoft YaHei" panose="020B0503020204020204" pitchFamily="34" charset="-122"/>
                <a:ea typeface="Microsoft YaHei" panose="020B0503020204020204" pitchFamily="34" charset="-122"/>
              </a:rPr>
              <a:t>hpp</a:t>
            </a:r>
            <a:endParaRPr lang="zh-CN" altLang="en-US" dirty="0"/>
          </a:p>
        </p:txBody>
      </p:sp>
    </p:spTree>
    <p:extLst>
      <p:ext uri="{BB962C8B-B14F-4D97-AF65-F5344CB8AC3E}">
        <p14:creationId xmlns:p14="http://schemas.microsoft.com/office/powerpoint/2010/main" val="7497622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88032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构建第一个</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程序</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4C39BF70-ADEE-49F8-ACC2-0D5A2618392C}"/>
              </a:ext>
            </a:extLst>
          </p:cNvPr>
          <p:cNvSpPr txBox="1"/>
          <p:nvPr/>
        </p:nvSpPr>
        <p:spPr>
          <a:xfrm>
            <a:off x="755576" y="1419622"/>
            <a:ext cx="457200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操作系统：</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a:t>
            </a:r>
            <a:r>
              <a:rPr lang="en-US" altLang="zh-CN" dirty="0">
                <a:solidFill>
                  <a:srgbClr val="005DA2"/>
                </a:solidFill>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MacOS</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CCFA86B-E319-4672-BF6D-63B89D2872FB}"/>
              </a:ext>
            </a:extLst>
          </p:cNvPr>
          <p:cNvSpPr txBox="1"/>
          <p:nvPr/>
        </p:nvSpPr>
        <p:spPr>
          <a:xfrm>
            <a:off x="755576" y="764167"/>
            <a:ext cx="4572000" cy="369332"/>
          </a:xfrm>
          <a:prstGeom prst="rect">
            <a:avLst/>
          </a:prstGeom>
          <a:noFill/>
        </p:spPr>
        <p:txBody>
          <a:bodyPr wrap="square">
            <a:spAutoFit/>
          </a:bodyPr>
          <a:lstStyle/>
          <a:p>
            <a:r>
              <a:rPr lang="zh-CN" altLang="en-US" dirty="0">
                <a:solidFill>
                  <a:srgbClr val="005DA2"/>
                </a:solidFill>
                <a:latin typeface="微软雅黑" panose="020B0503020204020204" pitchFamily="34" charset="-122"/>
                <a:ea typeface="微软雅黑" panose="020B0503020204020204" pitchFamily="34" charset="-122"/>
              </a:rPr>
              <a:t>构建</a:t>
            </a:r>
            <a:r>
              <a:rPr lang="en-US" altLang="zh-CN" dirty="0">
                <a:solidFill>
                  <a:srgbClr val="005DA2"/>
                </a:solidFill>
                <a:latin typeface="微软雅黑" panose="020B0503020204020204" pitchFamily="34" charset="-122"/>
                <a:ea typeface="微软雅黑" panose="020B0503020204020204" pitchFamily="34" charset="-122"/>
              </a:rPr>
              <a:t>C++</a:t>
            </a:r>
            <a:r>
              <a:rPr lang="zh-CN" altLang="en-US" dirty="0">
                <a:solidFill>
                  <a:srgbClr val="005DA2"/>
                </a:solidFill>
                <a:latin typeface="微软雅黑" panose="020B0503020204020204" pitchFamily="34" charset="-122"/>
                <a:ea typeface="微软雅黑" panose="020B0503020204020204" pitchFamily="34" charset="-122"/>
              </a:rPr>
              <a:t>程序所需环境</a:t>
            </a:r>
            <a:endParaRPr lang="en-US" altLang="zh-CN" dirty="0">
              <a:solidFill>
                <a:srgbClr val="005DA2"/>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98335E9-3261-43E7-A810-059A02B45D90}"/>
              </a:ext>
            </a:extLst>
          </p:cNvPr>
          <p:cNvSpPr txBox="1"/>
          <p:nvPr/>
        </p:nvSpPr>
        <p:spPr>
          <a:xfrm>
            <a:off x="1898576" y="1890411"/>
            <a:ext cx="228600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双系统、虚拟机、云</a:t>
            </a:r>
          </a:p>
        </p:txBody>
      </p:sp>
      <p:sp>
        <p:nvSpPr>
          <p:cNvPr id="7" name="文本框 6">
            <a:extLst>
              <a:ext uri="{FF2B5EF4-FFF2-40B4-BE49-F238E27FC236}">
                <a16:creationId xmlns:a16="http://schemas.microsoft.com/office/drawing/2014/main" id="{33492043-9804-4556-A2EA-93FE5912FC93}"/>
              </a:ext>
            </a:extLst>
          </p:cNvPr>
          <p:cNvSpPr txBox="1"/>
          <p:nvPr/>
        </p:nvSpPr>
        <p:spPr>
          <a:xfrm>
            <a:off x="755576" y="2433569"/>
            <a:ext cx="828092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编辑器（集成开发环境）：</a:t>
            </a:r>
            <a:r>
              <a:rPr lang="en-US" altLang="zh-CN" dirty="0" err="1">
                <a:latin typeface="微软雅黑" panose="020B0503020204020204" pitchFamily="34" charset="-122"/>
                <a:ea typeface="微软雅黑" panose="020B0503020204020204" pitchFamily="34" charset="-122"/>
              </a:rPr>
              <a:t>VisualStudio</a:t>
            </a:r>
            <a:r>
              <a:rPr lang="zh-CN" altLang="en-US" dirty="0">
                <a:latin typeface="微软雅黑" panose="020B0503020204020204" pitchFamily="34" charset="-122"/>
                <a:ea typeface="微软雅黑" panose="020B0503020204020204" pitchFamily="34" charset="-122"/>
              </a:rPr>
              <a:t>、</a:t>
            </a:r>
            <a:r>
              <a:rPr lang="en-US" altLang="zh-CN" dirty="0">
                <a:solidFill>
                  <a:srgbClr val="005DA2"/>
                </a:solidFill>
                <a:latin typeface="微软雅黑" panose="020B0503020204020204" pitchFamily="34" charset="-122"/>
                <a:ea typeface="微软雅黑" panose="020B0503020204020204" pitchFamily="34" charset="-122"/>
              </a:rPr>
              <a:t>VS-Code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JetBrains</a:t>
            </a:r>
            <a:r>
              <a:rPr lang="zh-CN" altLang="en-US" dirty="0">
                <a:latin typeface="微软雅黑" panose="020B0503020204020204" pitchFamily="34" charset="-122"/>
                <a:ea typeface="微软雅黑" panose="020B0503020204020204" pitchFamily="34" charset="-122"/>
              </a:rPr>
              <a:t>、</a:t>
            </a:r>
            <a:r>
              <a:rPr lang="en-US" altLang="zh-CN" dirty="0">
                <a:solidFill>
                  <a:srgbClr val="005DA2"/>
                </a:solidFill>
                <a:latin typeface="微软雅黑" panose="020B0503020204020204" pitchFamily="34" charset="-122"/>
                <a:ea typeface="微软雅黑" panose="020B0503020204020204" pitchFamily="34" charset="-122"/>
              </a:rPr>
              <a:t>VIM</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Emace</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A784F1C-A7A8-4549-A5AD-6EB7B2C55D8E}"/>
              </a:ext>
            </a:extLst>
          </p:cNvPr>
          <p:cNvSpPr txBox="1"/>
          <p:nvPr/>
        </p:nvSpPr>
        <p:spPr>
          <a:xfrm>
            <a:off x="755576" y="3014913"/>
            <a:ext cx="828092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编译器：</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gcc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clang++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clang</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msvc</a:t>
            </a:r>
            <a:endParaRPr lang="zh-CN" altLang="en-US"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C070298-483A-4D0B-AB39-05F237E4A242}"/>
              </a:ext>
            </a:extLst>
          </p:cNvPr>
          <p:cNvSpPr txBox="1"/>
          <p:nvPr/>
        </p:nvSpPr>
        <p:spPr>
          <a:xfrm>
            <a:off x="1691680" y="3538192"/>
            <a:ext cx="3312368" cy="369332"/>
          </a:xfrm>
          <a:prstGeom prst="rect">
            <a:avLst/>
          </a:prstGeom>
          <a:noFill/>
        </p:spPr>
        <p:txBody>
          <a:bodyPr wrap="square">
            <a:spAutoFit/>
          </a:bodyPr>
          <a:lstStyle/>
          <a:p>
            <a:r>
              <a:rPr lang="zh-CN" altLang="en-US" dirty="0">
                <a:solidFill>
                  <a:srgbClr val="005DA2"/>
                </a:solidFill>
                <a:latin typeface="微软雅黑" panose="020B0503020204020204" pitchFamily="34" charset="-122"/>
                <a:ea typeface="微软雅黑" panose="020B0503020204020204" pitchFamily="34" charset="-122"/>
              </a:rPr>
              <a:t>注意编译器版本</a:t>
            </a:r>
          </a:p>
        </p:txBody>
      </p:sp>
    </p:spTree>
    <p:extLst>
      <p:ext uri="{BB962C8B-B14F-4D97-AF65-F5344CB8AC3E}">
        <p14:creationId xmlns:p14="http://schemas.microsoft.com/office/powerpoint/2010/main" val="257445667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88032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构建第一个</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程序</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CCFA86B-E319-4672-BF6D-63B89D2872FB}"/>
              </a:ext>
            </a:extLst>
          </p:cNvPr>
          <p:cNvSpPr txBox="1"/>
          <p:nvPr/>
        </p:nvSpPr>
        <p:spPr>
          <a:xfrm>
            <a:off x="668078" y="744715"/>
            <a:ext cx="6568218" cy="369332"/>
          </a:xfrm>
          <a:prstGeom prst="rect">
            <a:avLst/>
          </a:prstGeom>
          <a:noFill/>
        </p:spPr>
        <p:txBody>
          <a:bodyPr wrap="square">
            <a:spAutoFit/>
          </a:bodyPr>
          <a:lstStyle/>
          <a:p>
            <a:r>
              <a:rPr lang="zh-CN" altLang="en-US" dirty="0">
                <a:solidFill>
                  <a:srgbClr val="005DA2"/>
                </a:solidFill>
                <a:latin typeface="微软雅黑" panose="020B0503020204020204" pitchFamily="34" charset="-122"/>
                <a:ea typeface="微软雅黑" panose="020B0503020204020204" pitchFamily="34" charset="-122"/>
              </a:rPr>
              <a:t>以</a:t>
            </a:r>
            <a:r>
              <a:rPr lang="en-US" altLang="zh-CN" dirty="0" err="1">
                <a:solidFill>
                  <a:srgbClr val="005DA2"/>
                </a:solidFill>
                <a:latin typeface="微软雅黑" panose="020B0503020204020204" pitchFamily="34" charset="-122"/>
                <a:ea typeface="微软雅黑" panose="020B0503020204020204" pitchFamily="34" charset="-122"/>
              </a:rPr>
              <a:t>linux</a:t>
            </a:r>
            <a:r>
              <a:rPr lang="zh-CN" altLang="en-US" dirty="0">
                <a:solidFill>
                  <a:srgbClr val="005DA2"/>
                </a:solidFill>
                <a:latin typeface="微软雅黑" panose="020B0503020204020204" pitchFamily="34" charset="-122"/>
                <a:ea typeface="微软雅黑" panose="020B0503020204020204" pitchFamily="34" charset="-122"/>
              </a:rPr>
              <a:t>环境下</a:t>
            </a:r>
            <a:r>
              <a:rPr lang="en-US" altLang="zh-CN" dirty="0">
                <a:solidFill>
                  <a:srgbClr val="005DA2"/>
                </a:solidFill>
                <a:latin typeface="微软雅黑" panose="020B0503020204020204" pitchFamily="34" charset="-122"/>
                <a:ea typeface="微软雅黑" panose="020B0503020204020204" pitchFamily="34" charset="-122"/>
              </a:rPr>
              <a:t>g++</a:t>
            </a:r>
            <a:r>
              <a:rPr lang="zh-CN" altLang="en-US" dirty="0">
                <a:solidFill>
                  <a:srgbClr val="005DA2"/>
                </a:solidFill>
                <a:latin typeface="微软雅黑" panose="020B0503020204020204" pitchFamily="34" charset="-122"/>
                <a:ea typeface="微软雅黑" panose="020B0503020204020204" pitchFamily="34" charset="-122"/>
              </a:rPr>
              <a:t>为例编译并运行一个简单的</a:t>
            </a:r>
            <a:r>
              <a:rPr lang="en-US" altLang="zh-CN" dirty="0">
                <a:solidFill>
                  <a:srgbClr val="005DA2"/>
                </a:solidFill>
                <a:latin typeface="微软雅黑" panose="020B0503020204020204" pitchFamily="34" charset="-122"/>
                <a:ea typeface="微软雅黑" panose="020B0503020204020204" pitchFamily="34" charset="-122"/>
              </a:rPr>
              <a:t>C++</a:t>
            </a:r>
            <a:r>
              <a:rPr lang="zh-CN" altLang="en-US" dirty="0">
                <a:solidFill>
                  <a:srgbClr val="005DA2"/>
                </a:solidFill>
                <a:latin typeface="微软雅黑" panose="020B0503020204020204" pitchFamily="34" charset="-122"/>
                <a:ea typeface="微软雅黑" panose="020B0503020204020204" pitchFamily="34" charset="-122"/>
              </a:rPr>
              <a:t>源文件</a:t>
            </a:r>
            <a:endParaRPr lang="en-US" altLang="zh-CN" dirty="0">
              <a:solidFill>
                <a:srgbClr val="005DA2"/>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A5969CB-49E9-4EAD-9A99-08CDD09CCE4F}"/>
              </a:ext>
            </a:extLst>
          </p:cNvPr>
          <p:cNvSpPr txBox="1"/>
          <p:nvPr/>
        </p:nvSpPr>
        <p:spPr>
          <a:xfrm>
            <a:off x="683568" y="2715766"/>
            <a:ext cx="4572000" cy="923330"/>
          </a:xfrm>
          <a:prstGeom prst="rect">
            <a:avLst/>
          </a:prstGeom>
          <a:noFill/>
        </p:spPr>
        <p:txBody>
          <a:bodyPr wrap="square">
            <a:spAutoFit/>
          </a:bodyPr>
          <a:lstStyle/>
          <a:p>
            <a:r>
              <a:rPr lang="zh-CN" altLang="en-US" dirty="0">
                <a:solidFill>
                  <a:srgbClr val="005DA2"/>
                </a:solidFill>
                <a:latin typeface="微软雅黑" panose="020B0503020204020204" pitchFamily="34" charset="-122"/>
                <a:ea typeface="微软雅黑" panose="020B0503020204020204" pitchFamily="34" charset="-122"/>
              </a:rPr>
              <a:t>编译并执行</a:t>
            </a:r>
            <a:endParaRPr lang="en-US" altLang="zh-CN" dirty="0">
              <a:solidFill>
                <a:srgbClr val="005DA2"/>
              </a:solidFill>
              <a:latin typeface="微软雅黑" panose="020B0503020204020204" pitchFamily="34" charset="-122"/>
              <a:ea typeface="微软雅黑" panose="020B0503020204020204" pitchFamily="34" charset="-122"/>
            </a:endParaRPr>
          </a:p>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$&gt; g++ hello.cc –o hello</a:t>
            </a:r>
          </a:p>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$&gt; ./hello</a:t>
            </a:r>
          </a:p>
        </p:txBody>
      </p:sp>
      <p:sp>
        <p:nvSpPr>
          <p:cNvPr id="11" name="文本框 10">
            <a:extLst>
              <a:ext uri="{FF2B5EF4-FFF2-40B4-BE49-F238E27FC236}">
                <a16:creationId xmlns:a16="http://schemas.microsoft.com/office/drawing/2014/main" id="{414C1A1E-FC59-47CB-9917-D1661A1528A3}"/>
              </a:ext>
            </a:extLst>
          </p:cNvPr>
          <p:cNvSpPr txBox="1"/>
          <p:nvPr/>
        </p:nvSpPr>
        <p:spPr>
          <a:xfrm>
            <a:off x="668078" y="1320648"/>
            <a:ext cx="6568218" cy="1200329"/>
          </a:xfrm>
          <a:prstGeom prst="rect">
            <a:avLst/>
          </a:prstGeom>
          <a:noFill/>
        </p:spPr>
        <p:txBody>
          <a:bodyPr wrap="square">
            <a:spAutoFit/>
          </a:bodyPr>
          <a:lstStyle/>
          <a:p>
            <a:r>
              <a:rPr lang="zh-CN" altLang="en-US" dirty="0">
                <a:solidFill>
                  <a:srgbClr val="005DA2"/>
                </a:solidFill>
                <a:latin typeface="微软雅黑" panose="020B0503020204020204" pitchFamily="34" charset="-122"/>
                <a:ea typeface="微软雅黑" panose="020B0503020204020204" pitchFamily="34" charset="-122"/>
              </a:rPr>
              <a:t>安装相关环境：</a:t>
            </a:r>
            <a:endParaRPr lang="en-US" altLang="zh-CN" dirty="0">
              <a:solidFill>
                <a:srgbClr val="005DA2"/>
              </a:solidFill>
              <a:latin typeface="微软雅黑" panose="020B0503020204020204" pitchFamily="34" charset="-122"/>
              <a:ea typeface="微软雅黑" panose="020B0503020204020204" pitchFamily="34" charset="-122"/>
            </a:endParaRPr>
          </a:p>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$&gt; </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sudo</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yum install g++</a:t>
            </a:r>
          </a:p>
          <a:p>
            <a:r>
              <a:rPr lang="zh-CN" altLang="en-US" dirty="0">
                <a:solidFill>
                  <a:srgbClr val="005DA2"/>
                </a:solidFill>
                <a:latin typeface="微软雅黑" panose="020B0503020204020204" pitchFamily="34" charset="-122"/>
                <a:ea typeface="微软雅黑" panose="020B0503020204020204" pitchFamily="34" charset="-122"/>
              </a:rPr>
              <a:t>或</a:t>
            </a:r>
            <a:endParaRPr lang="en-US" altLang="zh-CN" dirty="0">
              <a:solidFill>
                <a:srgbClr val="005DA2"/>
              </a:solidFill>
              <a:latin typeface="微软雅黑" panose="020B0503020204020204" pitchFamily="34" charset="-122"/>
              <a:ea typeface="微软雅黑" panose="020B0503020204020204" pitchFamily="34" charset="-122"/>
            </a:endParaRPr>
          </a:p>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$&gt; </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sudo</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apt-get install g++</a:t>
            </a:r>
          </a:p>
        </p:txBody>
      </p:sp>
      <p:sp>
        <p:nvSpPr>
          <p:cNvPr id="12" name="文本框 11">
            <a:extLst>
              <a:ext uri="{FF2B5EF4-FFF2-40B4-BE49-F238E27FC236}">
                <a16:creationId xmlns:a16="http://schemas.microsoft.com/office/drawing/2014/main" id="{A5462F74-15F2-4EA6-B690-01FCA6666BA4}"/>
              </a:ext>
            </a:extLst>
          </p:cNvPr>
          <p:cNvSpPr txBox="1"/>
          <p:nvPr/>
        </p:nvSpPr>
        <p:spPr>
          <a:xfrm>
            <a:off x="695430" y="3939902"/>
            <a:ext cx="6568218" cy="923330"/>
          </a:xfrm>
          <a:prstGeom prst="rect">
            <a:avLst/>
          </a:prstGeom>
          <a:noFill/>
        </p:spPr>
        <p:txBody>
          <a:bodyPr wrap="square">
            <a:spAutoFit/>
          </a:bodyPr>
          <a:lstStyle/>
          <a:p>
            <a:r>
              <a:rPr lang="zh-CN" altLang="en-US" dirty="0">
                <a:solidFill>
                  <a:srgbClr val="005DA2"/>
                </a:solidFill>
                <a:latin typeface="微软雅黑" panose="020B0503020204020204" pitchFamily="34" charset="-122"/>
                <a:ea typeface="微软雅黑" panose="020B0503020204020204" pitchFamily="34" charset="-122"/>
              </a:rPr>
              <a:t>获取</a:t>
            </a:r>
            <a:r>
              <a:rPr lang="en-US" altLang="zh-CN" dirty="0">
                <a:solidFill>
                  <a:srgbClr val="005DA2"/>
                </a:solidFill>
                <a:latin typeface="微软雅黑" panose="020B0503020204020204" pitchFamily="34" charset="-122"/>
                <a:ea typeface="微软雅黑" panose="020B0503020204020204" pitchFamily="34" charset="-122"/>
              </a:rPr>
              <a:t>g++</a:t>
            </a:r>
            <a:r>
              <a:rPr lang="zh-CN" altLang="en-US" dirty="0">
                <a:solidFill>
                  <a:srgbClr val="005DA2"/>
                </a:solidFill>
                <a:latin typeface="微软雅黑" panose="020B0503020204020204" pitchFamily="34" charset="-122"/>
                <a:ea typeface="微软雅黑" panose="020B0503020204020204" pitchFamily="34" charset="-122"/>
              </a:rPr>
              <a:t>编译参数的方式</a:t>
            </a:r>
            <a:endParaRPr lang="en-US" altLang="zh-CN" dirty="0">
              <a:solidFill>
                <a:srgbClr val="005DA2"/>
              </a:solidFill>
              <a:latin typeface="微软雅黑" panose="020B0503020204020204" pitchFamily="34" charset="-122"/>
              <a:ea typeface="微软雅黑" panose="020B0503020204020204" pitchFamily="34" charset="-122"/>
            </a:endParaRPr>
          </a:p>
          <a:p>
            <a:r>
              <a:rPr lang="en-US" altLang="zh-CN" dirty="0">
                <a:solidFill>
                  <a:srgbClr val="005DA2"/>
                </a:solidFill>
                <a:latin typeface="微软雅黑" panose="020B0503020204020204" pitchFamily="34" charset="-122"/>
                <a:ea typeface="微软雅黑" panose="020B0503020204020204" pitchFamily="34" charset="-122"/>
              </a:rPr>
              <a:t>1</a:t>
            </a:r>
            <a:r>
              <a:rPr lang="zh-CN" altLang="en-US" dirty="0">
                <a:solidFill>
                  <a:srgbClr val="005DA2"/>
                </a:solidFill>
                <a:latin typeface="微软雅黑" panose="020B0503020204020204" pitchFamily="34" charset="-122"/>
                <a:ea typeface="微软雅黑" panose="020B0503020204020204" pitchFamily="34" charset="-122"/>
              </a:rPr>
              <a:t>、互联网搜索</a:t>
            </a:r>
            <a:endParaRPr lang="en-US" altLang="zh-CN" dirty="0">
              <a:solidFill>
                <a:srgbClr val="005DA2"/>
              </a:solidFill>
              <a:latin typeface="微软雅黑" panose="020B0503020204020204" pitchFamily="34" charset="-122"/>
              <a:ea typeface="微软雅黑" panose="020B0503020204020204" pitchFamily="34" charset="-122"/>
            </a:endParaRPr>
          </a:p>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$&gt; man g++</a:t>
            </a:r>
          </a:p>
        </p:txBody>
      </p:sp>
    </p:spTree>
    <p:extLst>
      <p:ext uri="{BB962C8B-B14F-4D97-AF65-F5344CB8AC3E}">
        <p14:creationId xmlns:p14="http://schemas.microsoft.com/office/powerpoint/2010/main" val="324114924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 with Classes </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395534" y="699542"/>
            <a:ext cx="8352927"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a:t>
            </a:r>
            <a:r>
              <a:rPr kumimoji="1" lang="en-US" altLang="zh-CN" dirty="0">
                <a:solidFill>
                  <a:srgbClr val="005DA2"/>
                </a:solidFill>
                <a:latin typeface="微软雅黑" panose="020B0503020204020204" pitchFamily="34" charset="-122"/>
                <a:ea typeface="微软雅黑" panose="020B0503020204020204" pitchFamily="34" charset="-122"/>
              </a:rPr>
              <a:t>20</a:t>
            </a:r>
            <a:r>
              <a:rPr kumimoji="1" lang="zh-CN" altLang="en-US" dirty="0">
                <a:solidFill>
                  <a:srgbClr val="005DA2"/>
                </a:solidFill>
                <a:latin typeface="微软雅黑" panose="020B0503020204020204" pitchFamily="34" charset="-122"/>
                <a:ea typeface="微软雅黑" panose="020B0503020204020204" pitchFamily="34" charset="-122"/>
              </a:rPr>
              <a:t>世纪</a:t>
            </a:r>
            <a:r>
              <a:rPr kumimoji="1" lang="en-US" altLang="zh-CN" dirty="0">
                <a:solidFill>
                  <a:srgbClr val="005DA2"/>
                </a:solidFill>
                <a:latin typeface="微软雅黑" panose="020B0503020204020204" pitchFamily="34" charset="-122"/>
                <a:ea typeface="微软雅黑" panose="020B0503020204020204" pitchFamily="34" charset="-122"/>
              </a:rPr>
              <a:t>70</a:t>
            </a:r>
            <a:r>
              <a:rPr kumimoji="1" lang="zh-CN" altLang="en-US" dirty="0">
                <a:solidFill>
                  <a:srgbClr val="005DA2"/>
                </a:solidFill>
                <a:latin typeface="微软雅黑" panose="020B0503020204020204" pitchFamily="34" charset="-122"/>
                <a:ea typeface="微软雅黑" panose="020B0503020204020204" pitchFamily="34" charset="-122"/>
              </a:rPr>
              <a:t>年代诞生于贝尔实验室。</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语言的哲学：过程 </a:t>
            </a:r>
            <a:r>
              <a:rPr kumimoji="1" lang="en-US" altLang="zh-CN" dirty="0">
                <a:solidFill>
                  <a:srgbClr val="005DA2"/>
                </a:solidFill>
                <a:latin typeface="微软雅黑" panose="020B0503020204020204" pitchFamily="34" charset="-122"/>
                <a:ea typeface="微软雅黑" panose="020B0503020204020204" pitchFamily="34" charset="-122"/>
              </a:rPr>
              <a:t>+ </a:t>
            </a:r>
            <a:r>
              <a:rPr kumimoji="1" lang="zh-CN" altLang="en-US" dirty="0">
                <a:solidFill>
                  <a:srgbClr val="005DA2"/>
                </a:solidFill>
                <a:latin typeface="微软雅黑" panose="020B0503020204020204" pitchFamily="34" charset="-122"/>
                <a:ea typeface="微软雅黑" panose="020B0503020204020204" pitchFamily="34" charset="-122"/>
              </a:rPr>
              <a:t>结构化编程</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0328249-47C9-A7D0-FB13-579354ACD3D7}"/>
              </a:ext>
            </a:extLst>
          </p:cNvPr>
          <p:cNvPicPr>
            <a:picLocks noChangeAspect="1"/>
          </p:cNvPicPr>
          <p:nvPr/>
        </p:nvPicPr>
        <p:blipFill>
          <a:blip r:embed="rId3"/>
          <a:stretch>
            <a:fillRect/>
          </a:stretch>
        </p:blipFill>
        <p:spPr>
          <a:xfrm>
            <a:off x="2604026" y="1278316"/>
            <a:ext cx="3935945" cy="3835186"/>
          </a:xfrm>
          <a:prstGeom prst="rect">
            <a:avLst/>
          </a:prstGeom>
        </p:spPr>
      </p:pic>
    </p:spTree>
    <p:extLst>
      <p:ext uri="{BB962C8B-B14F-4D97-AF65-F5344CB8AC3E}">
        <p14:creationId xmlns:p14="http://schemas.microsoft.com/office/powerpoint/2010/main" val="41397471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88032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课后练习</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22DD384-3720-41CD-9FF5-40AA381D3425}"/>
              </a:ext>
            </a:extLst>
          </p:cNvPr>
          <p:cNvSpPr txBox="1"/>
          <p:nvPr/>
        </p:nvSpPr>
        <p:spPr>
          <a:xfrm>
            <a:off x="857880" y="1995686"/>
            <a:ext cx="6568218" cy="369332"/>
          </a:xfrm>
          <a:prstGeom prst="rect">
            <a:avLst/>
          </a:prstGeom>
          <a:noFill/>
        </p:spPr>
        <p:txBody>
          <a:bodyPr wrap="square">
            <a:spAutoFit/>
          </a:bodyPr>
          <a:lstStyle/>
          <a:p>
            <a:r>
              <a:rPr lang="en-US" altLang="zh-CN" dirty="0">
                <a:solidFill>
                  <a:srgbClr val="005DA2"/>
                </a:solidFill>
                <a:latin typeface="微软雅黑" panose="020B0503020204020204" pitchFamily="34" charset="-122"/>
                <a:ea typeface="微软雅黑" panose="020B0503020204020204" pitchFamily="34" charset="-122"/>
              </a:rPr>
              <a:t>1</a:t>
            </a:r>
            <a:r>
              <a:rPr lang="zh-CN" altLang="en-US" dirty="0">
                <a:solidFill>
                  <a:srgbClr val="005DA2"/>
                </a:solidFill>
                <a:latin typeface="微软雅黑" panose="020B0503020204020204" pitchFamily="34" charset="-122"/>
                <a:ea typeface="微软雅黑" panose="020B0503020204020204" pitchFamily="34" charset="-122"/>
              </a:rPr>
              <a:t>、配置一个可以编辑</a:t>
            </a:r>
            <a:r>
              <a:rPr lang="en-US" altLang="zh-CN" dirty="0">
                <a:solidFill>
                  <a:srgbClr val="005DA2"/>
                </a:solidFill>
                <a:latin typeface="微软雅黑" panose="020B0503020204020204" pitchFamily="34" charset="-122"/>
                <a:ea typeface="微软雅黑" panose="020B0503020204020204" pitchFamily="34" charset="-122"/>
              </a:rPr>
              <a:t>+</a:t>
            </a:r>
            <a:r>
              <a:rPr lang="zh-CN" altLang="en-US" dirty="0">
                <a:solidFill>
                  <a:srgbClr val="005DA2"/>
                </a:solidFill>
                <a:latin typeface="微软雅黑" panose="020B0503020204020204" pitchFamily="34" charset="-122"/>
                <a:ea typeface="微软雅黑" panose="020B0503020204020204" pitchFamily="34" charset="-122"/>
              </a:rPr>
              <a:t>编译运行</a:t>
            </a:r>
            <a:r>
              <a:rPr lang="en-US" altLang="zh-CN" dirty="0">
                <a:solidFill>
                  <a:srgbClr val="005DA2"/>
                </a:solidFill>
                <a:latin typeface="微软雅黑" panose="020B0503020204020204" pitchFamily="34" charset="-122"/>
                <a:ea typeface="微软雅黑" panose="020B0503020204020204" pitchFamily="34" charset="-122"/>
              </a:rPr>
              <a:t>C++</a:t>
            </a:r>
            <a:r>
              <a:rPr lang="zh-CN" altLang="en-US" dirty="0">
                <a:solidFill>
                  <a:srgbClr val="005DA2"/>
                </a:solidFill>
                <a:latin typeface="微软雅黑" panose="020B0503020204020204" pitchFamily="34" charset="-122"/>
                <a:ea typeface="微软雅黑" panose="020B0503020204020204" pitchFamily="34" charset="-122"/>
              </a:rPr>
              <a:t>代码的环境</a:t>
            </a:r>
            <a:endParaRPr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33983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
        <p:nvSpPr>
          <p:cNvPr id="11" name="Rectangle 3"/>
          <p:cNvSpPr txBox="1">
            <a:spLocks noChangeArrowheads="1"/>
          </p:cNvSpPr>
          <p:nvPr/>
        </p:nvSpPr>
        <p:spPr>
          <a:xfrm>
            <a:off x="3491880" y="1901035"/>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200" b="1" dirty="0">
                <a:solidFill>
                  <a:schemeClr val="accent1"/>
                </a:solidFill>
                <a:latin typeface="微软雅黑" panose="020B0503020204020204" pitchFamily="34" charset="-122"/>
                <a:ea typeface="微软雅黑" panose="020B0503020204020204" pitchFamily="34" charset="-122"/>
              </a:rPr>
              <a:t>感谢观看</a:t>
            </a:r>
          </a:p>
        </p:txBody>
      </p:sp>
      <p:sp>
        <p:nvSpPr>
          <p:cNvPr id="12" name="Rectangle 4"/>
          <p:cNvSpPr txBox="1">
            <a:spLocks noChangeArrowheads="1"/>
          </p:cNvSpPr>
          <p:nvPr/>
        </p:nvSpPr>
        <p:spPr>
          <a:xfrm>
            <a:off x="3826314" y="2569318"/>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下节课再见</a:t>
            </a:r>
          </a:p>
        </p:txBody>
      </p:sp>
      <p:cxnSp>
        <p:nvCxnSpPr>
          <p:cNvPr id="13"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9"/>
          <p:cNvSpPr>
            <a:spLocks noChangeArrowheads="1"/>
          </p:cNvSpPr>
          <p:nvPr/>
        </p:nvSpPr>
        <p:spPr bwMode="auto">
          <a:xfrm>
            <a:off x="8727444" y="1898129"/>
            <a:ext cx="416556" cy="1609725"/>
          </a:xfrm>
          <a:prstGeom prst="rect">
            <a:avLst/>
          </a:prstGeom>
          <a:solidFill>
            <a:schemeClr val="accent1"/>
          </a:solidFill>
          <a:ln>
            <a:noFill/>
          </a:ln>
        </p:spPr>
        <p:txBody>
          <a:bodyPr lIns="68557" tIns="34279" rIns="68557" bIns="3427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8120850" y="3071925"/>
            <a:ext cx="432048" cy="432834"/>
            <a:chOff x="6084168" y="1274820"/>
            <a:chExt cx="432048" cy="432834"/>
          </a:xfrm>
        </p:grpSpPr>
        <p:sp>
          <p:nvSpPr>
            <p:cNvPr id="2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7" name="组合 26"/>
          <p:cNvGrpSpPr/>
          <p:nvPr/>
        </p:nvGrpSpPr>
        <p:grpSpPr>
          <a:xfrm>
            <a:off x="6824706" y="3072318"/>
            <a:ext cx="432048" cy="432048"/>
            <a:chOff x="4788024" y="1275213"/>
            <a:chExt cx="432048" cy="432048"/>
          </a:xfrm>
        </p:grpSpPr>
        <p:sp>
          <p:nvSpPr>
            <p:cNvPr id="2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0" name="组合 29"/>
          <p:cNvGrpSpPr/>
          <p:nvPr/>
        </p:nvGrpSpPr>
        <p:grpSpPr>
          <a:xfrm>
            <a:off x="7472778" y="3071925"/>
            <a:ext cx="432833" cy="432834"/>
            <a:chOff x="5436096" y="1274820"/>
            <a:chExt cx="432833" cy="432834"/>
          </a:xfrm>
        </p:grpSpPr>
        <p:sp>
          <p:nvSpPr>
            <p:cNvPr id="3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5528562" y="3071925"/>
            <a:ext cx="432833" cy="432834"/>
            <a:chOff x="3491880" y="1274820"/>
            <a:chExt cx="432833" cy="432834"/>
          </a:xfrm>
        </p:grpSpPr>
        <p:sp>
          <p:nvSpPr>
            <p:cNvPr id="34"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5"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6" name="组合 35"/>
          <p:cNvGrpSpPr/>
          <p:nvPr/>
        </p:nvGrpSpPr>
        <p:grpSpPr>
          <a:xfrm>
            <a:off x="6176634" y="3071925"/>
            <a:ext cx="432833" cy="432834"/>
            <a:chOff x="4139952" y="1274820"/>
            <a:chExt cx="432833" cy="432834"/>
          </a:xfrm>
        </p:grpSpPr>
        <p:sp>
          <p:nvSpPr>
            <p:cNvPr id="37"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8"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150"/>
                            </p:stCondLst>
                            <p:childTnLst>
                              <p:par>
                                <p:cTn id="17" presetID="2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1000"/>
                                        <p:tgtEl>
                                          <p:spTgt spid="13"/>
                                        </p:tgtEl>
                                      </p:cBhvr>
                                    </p:animEffect>
                                  </p:childTnLst>
                                </p:cTn>
                              </p:par>
                            </p:childTnLst>
                          </p:cTn>
                        </p:par>
                        <p:par>
                          <p:cTn id="20" fill="hold">
                            <p:stCondLst>
                              <p:cond delay="2150"/>
                            </p:stCondLst>
                            <p:childTnLst>
                              <p:par>
                                <p:cTn id="21" presetID="53" presetClass="entr" presetSubtype="16" fill="hold" grpId="0" nodeType="afterEffect">
                                  <p:stCondLst>
                                    <p:cond delay="0"/>
                                  </p:stCondLst>
                                  <p:iterate type="lt">
                                    <p:tmPct val="7000"/>
                                  </p:iterate>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2790"/>
                            </p:stCondLst>
                            <p:childTnLst>
                              <p:par>
                                <p:cTn id="27" presetID="53" presetClass="entr" presetSubtype="16"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53" presetClass="entr" presetSubtype="16" fill="hold" nodeType="withEffect">
                                  <p:stCondLst>
                                    <p:cond delay="20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Effect transition="in" filter="fade">
                                      <p:cBhvr>
                                        <p:cTn id="36" dur="500"/>
                                        <p:tgtEl>
                                          <p:spTgt spid="36"/>
                                        </p:tgtEl>
                                      </p:cBhvr>
                                    </p:animEffect>
                                  </p:childTnLst>
                                </p:cTn>
                              </p:par>
                              <p:par>
                                <p:cTn id="37" presetID="53" presetClass="entr" presetSubtype="16" fill="hold" nodeType="withEffect">
                                  <p:stCondLst>
                                    <p:cond delay="40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par>
                                <p:cTn id="42" presetID="53" presetClass="entr" presetSubtype="16" fill="hold" nodeType="withEffect">
                                  <p:stCondLst>
                                    <p:cond delay="60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par>
                                <p:cTn id="47" presetID="53" presetClass="entr" presetSubtype="16" fill="hold" nodeType="withEffect">
                                  <p:stCondLst>
                                    <p:cond delay="8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p:bldP spid="14"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 with Classes </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395536" y="1303550"/>
            <a:ext cx="8352927" cy="2536400"/>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语言的设计就是想为系统程序设计提供</a:t>
            </a:r>
            <a:r>
              <a:rPr kumimoji="1" lang="en-US" altLang="zh-CN" dirty="0">
                <a:solidFill>
                  <a:srgbClr val="005DA2"/>
                </a:solidFill>
                <a:latin typeface="微软雅黑" panose="020B0503020204020204" pitchFamily="34" charset="-122"/>
                <a:ea typeface="微软雅黑" panose="020B0503020204020204" pitchFamily="34" charset="-122"/>
              </a:rPr>
              <a:t>Simula</a:t>
            </a:r>
            <a:r>
              <a:rPr kumimoji="1" lang="zh-CN" altLang="en-US" dirty="0">
                <a:solidFill>
                  <a:srgbClr val="005DA2"/>
                </a:solidFill>
                <a:latin typeface="微软雅黑" panose="020B0503020204020204" pitchFamily="34" charset="-122"/>
                <a:ea typeface="微软雅黑" panose="020B0503020204020204" pitchFamily="34" charset="-122"/>
              </a:rPr>
              <a:t>的程序设计功能，同时又提供</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语言的效率和灵活性。当时是希望在有了这些想法的半年之内就能将它提供给实际项目使用。</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                                                                         ——《C++</a:t>
            </a:r>
            <a:r>
              <a:rPr kumimoji="1" lang="zh-CN" altLang="en-US" dirty="0">
                <a:solidFill>
                  <a:srgbClr val="005DA2"/>
                </a:solidFill>
                <a:latin typeface="微软雅黑" panose="020B0503020204020204" pitchFamily="34" charset="-122"/>
                <a:ea typeface="微软雅黑" panose="020B0503020204020204" pitchFamily="34" charset="-122"/>
              </a:rPr>
              <a:t>语言的设计和演化</a:t>
            </a:r>
            <a:r>
              <a:rPr kumimoji="1" lang="en-US" altLang="zh-CN" dirty="0">
                <a:solidFill>
                  <a:srgbClr val="005DA2"/>
                </a:solidFill>
                <a:latin typeface="微软雅黑" panose="020B0503020204020204" pitchFamily="34" charset="-122"/>
                <a:ea typeface="微软雅黑" panose="020B0503020204020204" pitchFamily="34" charset="-122"/>
              </a:rPr>
              <a:t>》</a:t>
            </a:r>
          </a:p>
          <a:p>
            <a:pPr>
              <a:lnSpc>
                <a:spcPct val="150000"/>
              </a:lnSpc>
            </a:pP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 Simula</a:t>
            </a:r>
            <a:r>
              <a:rPr kumimoji="1" lang="zh-CN" altLang="en-US" dirty="0">
                <a:solidFill>
                  <a:srgbClr val="005DA2"/>
                </a:solidFill>
                <a:latin typeface="微软雅黑" panose="020B0503020204020204" pitchFamily="34" charset="-122"/>
                <a:ea typeface="微软雅黑" panose="020B0503020204020204" pitchFamily="34" charset="-122"/>
              </a:rPr>
              <a:t>是第一个设计支持</a:t>
            </a:r>
            <a:r>
              <a:rPr kumimoji="1" lang="zh-CN" altLang="en-US" dirty="0">
                <a:solidFill>
                  <a:srgbClr val="FF0000"/>
                </a:solidFill>
                <a:latin typeface="微软雅黑" panose="020B0503020204020204" pitchFamily="34" charset="-122"/>
                <a:ea typeface="微软雅黑" panose="020B0503020204020204" pitchFamily="34" charset="-122"/>
              </a:rPr>
              <a:t>面向对象</a:t>
            </a:r>
            <a:r>
              <a:rPr kumimoji="1" lang="zh-CN" altLang="en-US" dirty="0">
                <a:solidFill>
                  <a:srgbClr val="005DA2"/>
                </a:solidFill>
                <a:latin typeface="微软雅黑" panose="020B0503020204020204" pitchFamily="34" charset="-122"/>
                <a:ea typeface="微软雅黑" panose="020B0503020204020204" pitchFamily="34" charset="-122"/>
              </a:rPr>
              <a:t>进行开发的编程语言</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717242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 with Classes </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CD9A67-9C3E-1B76-AF28-B651B9837EE5}"/>
              </a:ext>
            </a:extLst>
          </p:cNvPr>
          <p:cNvSpPr txBox="1"/>
          <p:nvPr/>
        </p:nvSpPr>
        <p:spPr>
          <a:xfrm>
            <a:off x="395536" y="1303550"/>
            <a:ext cx="8352927" cy="1705403"/>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语言的设计就是想为系统程序设计提供</a:t>
            </a:r>
            <a:r>
              <a:rPr kumimoji="1" lang="en-US" altLang="zh-CN" dirty="0">
                <a:solidFill>
                  <a:srgbClr val="005DA2"/>
                </a:solidFill>
                <a:latin typeface="微软雅黑" panose="020B0503020204020204" pitchFamily="34" charset="-122"/>
                <a:ea typeface="微软雅黑" panose="020B0503020204020204" pitchFamily="34" charset="-122"/>
              </a:rPr>
              <a:t>Simula</a:t>
            </a:r>
            <a:r>
              <a:rPr kumimoji="1" lang="zh-CN" altLang="en-US" dirty="0">
                <a:solidFill>
                  <a:srgbClr val="005DA2"/>
                </a:solidFill>
                <a:latin typeface="微软雅黑" panose="020B0503020204020204" pitchFamily="34" charset="-122"/>
                <a:ea typeface="微软雅黑" panose="020B0503020204020204" pitchFamily="34" charset="-122"/>
              </a:rPr>
              <a:t>的程序设计功能，同时又提供</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语言的效率和灵活性。当时是希望在有了这些想法的半年之内就能将它提供给实际项目使用。</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                                                                         ——《C++</a:t>
            </a:r>
            <a:r>
              <a:rPr kumimoji="1" lang="zh-CN" altLang="en-US" dirty="0">
                <a:solidFill>
                  <a:srgbClr val="005DA2"/>
                </a:solidFill>
                <a:latin typeface="微软雅黑" panose="020B0503020204020204" pitchFamily="34" charset="-122"/>
                <a:ea typeface="微软雅黑" panose="020B0503020204020204" pitchFamily="34" charset="-122"/>
              </a:rPr>
              <a:t>语言的设计和演化</a:t>
            </a:r>
            <a:r>
              <a:rPr kumimoji="1" lang="en-US" altLang="zh-CN" dirty="0">
                <a:solidFill>
                  <a:srgbClr val="005DA2"/>
                </a:solidFill>
                <a:latin typeface="微软雅黑" panose="020B0503020204020204" pitchFamily="34" charset="-122"/>
                <a:ea typeface="微软雅黑" panose="020B0503020204020204" pitchFamily="34" charset="-122"/>
              </a:rPr>
              <a:t>》</a:t>
            </a:r>
          </a:p>
        </p:txBody>
      </p:sp>
      <p:sp>
        <p:nvSpPr>
          <p:cNvPr id="3" name="文本框 2">
            <a:extLst>
              <a:ext uri="{FF2B5EF4-FFF2-40B4-BE49-F238E27FC236}">
                <a16:creationId xmlns:a16="http://schemas.microsoft.com/office/drawing/2014/main" id="{EBA8F894-C78D-A76D-ABB2-873537806ED9}"/>
              </a:ext>
            </a:extLst>
          </p:cNvPr>
          <p:cNvSpPr txBox="1"/>
          <p:nvPr/>
        </p:nvSpPr>
        <p:spPr>
          <a:xfrm>
            <a:off x="419354" y="3651870"/>
            <a:ext cx="8352927" cy="458908"/>
          </a:xfrm>
          <a:prstGeom prst="rect">
            <a:avLst/>
          </a:prstGeom>
          <a:noFill/>
        </p:spPr>
        <p:txBody>
          <a:bodyPr wrap="square" rtlCol="0">
            <a:spAutoFit/>
          </a:bodyPr>
          <a:lstStyle/>
          <a:p>
            <a:pPr>
              <a:lnSpc>
                <a:spcPct val="150000"/>
              </a:lnSpc>
            </a:pPr>
            <a:r>
              <a:rPr kumimoji="1" lang="zh-CN" altLang="en-US" dirty="0">
                <a:solidFill>
                  <a:srgbClr val="FF0000"/>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利用其</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语言子集提供</a:t>
            </a:r>
            <a:r>
              <a:rPr kumimoji="1" lang="zh-CN" altLang="en-US" dirty="0">
                <a:solidFill>
                  <a:srgbClr val="FF0000"/>
                </a:solidFill>
                <a:latin typeface="微软雅黑" panose="020B0503020204020204" pitchFamily="34" charset="-122"/>
                <a:ea typeface="微软雅黑" panose="020B0503020204020204" pitchFamily="34" charset="-122"/>
              </a:rPr>
              <a:t>物理硬件的直接映射</a:t>
            </a:r>
            <a:r>
              <a:rPr kumimoji="1" lang="zh-CN" altLang="en-US" dirty="0">
                <a:solidFill>
                  <a:srgbClr val="005DA2"/>
                </a:solidFill>
                <a:latin typeface="微软雅黑" panose="020B0503020204020204" pitchFamily="34" charset="-122"/>
                <a:ea typeface="微软雅黑" panose="020B0503020204020204" pitchFamily="34" charset="-122"/>
              </a:rPr>
              <a:t>，并在此基础上进行</a:t>
            </a:r>
            <a:r>
              <a:rPr kumimoji="1" lang="en-US" altLang="zh-CN" dirty="0">
                <a:solidFill>
                  <a:srgbClr val="FF0000"/>
                </a:solidFill>
                <a:latin typeface="微软雅黑" panose="020B0503020204020204" pitchFamily="34" charset="-122"/>
                <a:ea typeface="微软雅黑" panose="020B0503020204020204" pitchFamily="34" charset="-122"/>
              </a:rPr>
              <a:t>0</a:t>
            </a:r>
            <a:r>
              <a:rPr kumimoji="1" lang="zh-CN" altLang="en-US" dirty="0">
                <a:solidFill>
                  <a:srgbClr val="FF0000"/>
                </a:solidFill>
                <a:latin typeface="微软雅黑" panose="020B0503020204020204" pitchFamily="34" charset="-122"/>
                <a:ea typeface="微软雅黑" panose="020B0503020204020204" pitchFamily="34" charset="-122"/>
              </a:rPr>
              <a:t>成本</a:t>
            </a:r>
            <a:r>
              <a:rPr kumimoji="1" lang="zh-CN" altLang="en-US" dirty="0">
                <a:solidFill>
                  <a:srgbClr val="005DA2"/>
                </a:solidFill>
                <a:latin typeface="微软雅黑" panose="020B0503020204020204" pitchFamily="34" charset="-122"/>
                <a:ea typeface="微软雅黑" panose="020B0503020204020204" pitchFamily="34" charset="-122"/>
              </a:rPr>
              <a:t>抽象。</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389744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历史</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 name="直接箭头连接符 3">
            <a:extLst>
              <a:ext uri="{FF2B5EF4-FFF2-40B4-BE49-F238E27FC236}">
                <a16:creationId xmlns:a16="http://schemas.microsoft.com/office/drawing/2014/main" id="{E95E59AF-251C-4CF4-96D2-8B0F575E5701}"/>
              </a:ext>
            </a:extLst>
          </p:cNvPr>
          <p:cNvCxnSpPr/>
          <p:nvPr/>
        </p:nvCxnSpPr>
        <p:spPr>
          <a:xfrm>
            <a:off x="857880" y="1203598"/>
            <a:ext cx="73865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1C41F4EB-0526-43B9-BC24-BD92A22C80BC}"/>
              </a:ext>
            </a:extLst>
          </p:cNvPr>
          <p:cNvSpPr/>
          <p:nvPr/>
        </p:nvSpPr>
        <p:spPr>
          <a:xfrm>
            <a:off x="1187624"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43B429D-61F8-47D8-84E2-6739318FD096}"/>
              </a:ext>
            </a:extLst>
          </p:cNvPr>
          <p:cNvSpPr txBox="1"/>
          <p:nvPr/>
        </p:nvSpPr>
        <p:spPr>
          <a:xfrm>
            <a:off x="897994"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1979</a:t>
            </a:r>
          </a:p>
        </p:txBody>
      </p:sp>
      <p:sp>
        <p:nvSpPr>
          <p:cNvPr id="7" name="文本框 6">
            <a:extLst>
              <a:ext uri="{FF2B5EF4-FFF2-40B4-BE49-F238E27FC236}">
                <a16:creationId xmlns:a16="http://schemas.microsoft.com/office/drawing/2014/main" id="{BB2D3783-A627-47F1-A302-ABB7315E0B04}"/>
              </a:ext>
            </a:extLst>
          </p:cNvPr>
          <p:cNvSpPr txBox="1"/>
          <p:nvPr/>
        </p:nvSpPr>
        <p:spPr>
          <a:xfrm>
            <a:off x="539552" y="1707654"/>
            <a:ext cx="139814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 with Classes</a:t>
            </a:r>
          </a:p>
        </p:txBody>
      </p:sp>
      <p:sp>
        <p:nvSpPr>
          <p:cNvPr id="8" name="文本框 7">
            <a:extLst>
              <a:ext uri="{FF2B5EF4-FFF2-40B4-BE49-F238E27FC236}">
                <a16:creationId xmlns:a16="http://schemas.microsoft.com/office/drawing/2014/main" id="{DDBC4F7B-9ECC-4911-AF15-432AA7A03E47}"/>
              </a:ext>
            </a:extLst>
          </p:cNvPr>
          <p:cNvSpPr txBox="1"/>
          <p:nvPr/>
        </p:nvSpPr>
        <p:spPr>
          <a:xfrm>
            <a:off x="2123728"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1983</a:t>
            </a:r>
          </a:p>
        </p:txBody>
      </p:sp>
      <p:sp>
        <p:nvSpPr>
          <p:cNvPr id="9" name="椭圆 8">
            <a:extLst>
              <a:ext uri="{FF2B5EF4-FFF2-40B4-BE49-F238E27FC236}">
                <a16:creationId xmlns:a16="http://schemas.microsoft.com/office/drawing/2014/main" id="{886E7FA7-D0DF-4E7E-8ABD-FAAE28F30788}"/>
              </a:ext>
            </a:extLst>
          </p:cNvPr>
          <p:cNvSpPr/>
          <p:nvPr/>
        </p:nvSpPr>
        <p:spPr>
          <a:xfrm>
            <a:off x="2413357"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A2C83AD-F2CE-40BC-932C-36394561A890}"/>
              </a:ext>
            </a:extLst>
          </p:cNvPr>
          <p:cNvSpPr txBox="1"/>
          <p:nvPr/>
        </p:nvSpPr>
        <p:spPr>
          <a:xfrm>
            <a:off x="2187025" y="1707653"/>
            <a:ext cx="570990"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p>
        </p:txBody>
      </p:sp>
      <p:sp>
        <p:nvSpPr>
          <p:cNvPr id="11" name="椭圆 10">
            <a:extLst>
              <a:ext uri="{FF2B5EF4-FFF2-40B4-BE49-F238E27FC236}">
                <a16:creationId xmlns:a16="http://schemas.microsoft.com/office/drawing/2014/main" id="{B19E277E-6DFE-4CBD-AB70-CC9D4EA22E0D}"/>
              </a:ext>
            </a:extLst>
          </p:cNvPr>
          <p:cNvSpPr/>
          <p:nvPr/>
        </p:nvSpPr>
        <p:spPr>
          <a:xfrm>
            <a:off x="3424768"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3D475DB-BFB1-495D-ABDB-511AFDD9873A}"/>
              </a:ext>
            </a:extLst>
          </p:cNvPr>
          <p:cNvSpPr txBox="1"/>
          <p:nvPr/>
        </p:nvSpPr>
        <p:spPr>
          <a:xfrm>
            <a:off x="3105047"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1998</a:t>
            </a:r>
          </a:p>
        </p:txBody>
      </p:sp>
      <p:sp>
        <p:nvSpPr>
          <p:cNvPr id="13" name="文本框 12">
            <a:extLst>
              <a:ext uri="{FF2B5EF4-FFF2-40B4-BE49-F238E27FC236}">
                <a16:creationId xmlns:a16="http://schemas.microsoft.com/office/drawing/2014/main" id="{52A70667-FCE3-4464-A0A5-92C271A3D862}"/>
              </a:ext>
            </a:extLst>
          </p:cNvPr>
          <p:cNvSpPr txBox="1"/>
          <p:nvPr/>
        </p:nvSpPr>
        <p:spPr>
          <a:xfrm>
            <a:off x="3059832" y="1707653"/>
            <a:ext cx="782587"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C++98</a:t>
            </a:r>
          </a:p>
        </p:txBody>
      </p:sp>
      <p:sp>
        <p:nvSpPr>
          <p:cNvPr id="14" name="椭圆 13">
            <a:extLst>
              <a:ext uri="{FF2B5EF4-FFF2-40B4-BE49-F238E27FC236}">
                <a16:creationId xmlns:a16="http://schemas.microsoft.com/office/drawing/2014/main" id="{4A6D26F2-E1A7-4648-A74A-4BEB6C7C98BF}"/>
              </a:ext>
            </a:extLst>
          </p:cNvPr>
          <p:cNvSpPr/>
          <p:nvPr/>
        </p:nvSpPr>
        <p:spPr>
          <a:xfrm>
            <a:off x="4481861"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CB93E52-E412-490D-89F8-078D85E819A0}"/>
              </a:ext>
            </a:extLst>
          </p:cNvPr>
          <p:cNvSpPr txBox="1"/>
          <p:nvPr/>
        </p:nvSpPr>
        <p:spPr>
          <a:xfrm>
            <a:off x="4208765" y="1257775"/>
            <a:ext cx="723275" cy="458908"/>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2005</a:t>
            </a:r>
          </a:p>
        </p:txBody>
      </p:sp>
      <p:sp>
        <p:nvSpPr>
          <p:cNvPr id="16" name="文本框 15">
            <a:extLst>
              <a:ext uri="{FF2B5EF4-FFF2-40B4-BE49-F238E27FC236}">
                <a16:creationId xmlns:a16="http://schemas.microsoft.com/office/drawing/2014/main" id="{37F428C9-B009-4A7B-94B4-146F9456DBB0}"/>
              </a:ext>
            </a:extLst>
          </p:cNvPr>
          <p:cNvSpPr txBox="1"/>
          <p:nvPr/>
        </p:nvSpPr>
        <p:spPr>
          <a:xfrm>
            <a:off x="4211960" y="1707653"/>
            <a:ext cx="768159" cy="377411"/>
          </a:xfrm>
          <a:prstGeom prst="rect">
            <a:avLst/>
          </a:prstGeom>
          <a:noFill/>
        </p:spPr>
        <p:txBody>
          <a:bodyPr wrap="non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C++0x</a:t>
            </a:r>
          </a:p>
        </p:txBody>
      </p:sp>
      <p:sp>
        <p:nvSpPr>
          <p:cNvPr id="17" name="椭圆 16">
            <a:extLst>
              <a:ext uri="{FF2B5EF4-FFF2-40B4-BE49-F238E27FC236}">
                <a16:creationId xmlns:a16="http://schemas.microsoft.com/office/drawing/2014/main" id="{B57E4A21-5A4C-496D-A9FE-9DEB090073D4}"/>
              </a:ext>
            </a:extLst>
          </p:cNvPr>
          <p:cNvSpPr/>
          <p:nvPr/>
        </p:nvSpPr>
        <p:spPr>
          <a:xfrm>
            <a:off x="5500396"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B399862-98CA-4950-B1C3-381DFEFE2AB3}"/>
              </a:ext>
            </a:extLst>
          </p:cNvPr>
          <p:cNvSpPr txBox="1"/>
          <p:nvPr/>
        </p:nvSpPr>
        <p:spPr>
          <a:xfrm>
            <a:off x="5227300"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2011</a:t>
            </a:r>
          </a:p>
        </p:txBody>
      </p:sp>
      <p:sp>
        <p:nvSpPr>
          <p:cNvPr id="19" name="文本框 18">
            <a:extLst>
              <a:ext uri="{FF2B5EF4-FFF2-40B4-BE49-F238E27FC236}">
                <a16:creationId xmlns:a16="http://schemas.microsoft.com/office/drawing/2014/main" id="{C2D7D7D4-FB41-4B6C-89D4-C9945BC240F1}"/>
              </a:ext>
            </a:extLst>
          </p:cNvPr>
          <p:cNvSpPr txBox="1"/>
          <p:nvPr/>
        </p:nvSpPr>
        <p:spPr>
          <a:xfrm>
            <a:off x="5229573"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C++11</a:t>
            </a:r>
          </a:p>
        </p:txBody>
      </p:sp>
      <p:sp>
        <p:nvSpPr>
          <p:cNvPr id="20" name="椭圆 19">
            <a:extLst>
              <a:ext uri="{FF2B5EF4-FFF2-40B4-BE49-F238E27FC236}">
                <a16:creationId xmlns:a16="http://schemas.microsoft.com/office/drawing/2014/main" id="{C469561A-AD79-4461-A89C-FF252245CC0B}"/>
              </a:ext>
            </a:extLst>
          </p:cNvPr>
          <p:cNvSpPr/>
          <p:nvPr/>
        </p:nvSpPr>
        <p:spPr>
          <a:xfrm>
            <a:off x="6282983"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C0FA483-536B-478D-8528-A407105F9DE7}"/>
              </a:ext>
            </a:extLst>
          </p:cNvPr>
          <p:cNvSpPr txBox="1"/>
          <p:nvPr/>
        </p:nvSpPr>
        <p:spPr>
          <a:xfrm>
            <a:off x="6009887"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2014</a:t>
            </a:r>
          </a:p>
        </p:txBody>
      </p:sp>
      <p:sp>
        <p:nvSpPr>
          <p:cNvPr id="22" name="文本框 21">
            <a:extLst>
              <a:ext uri="{FF2B5EF4-FFF2-40B4-BE49-F238E27FC236}">
                <a16:creationId xmlns:a16="http://schemas.microsoft.com/office/drawing/2014/main" id="{E0365D44-BEAD-4F21-81EE-D1665C4A4EFF}"/>
              </a:ext>
            </a:extLst>
          </p:cNvPr>
          <p:cNvSpPr txBox="1"/>
          <p:nvPr/>
        </p:nvSpPr>
        <p:spPr>
          <a:xfrm>
            <a:off x="6012160"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C++14</a:t>
            </a:r>
          </a:p>
        </p:txBody>
      </p:sp>
      <p:sp>
        <p:nvSpPr>
          <p:cNvPr id="23" name="椭圆 22">
            <a:extLst>
              <a:ext uri="{FF2B5EF4-FFF2-40B4-BE49-F238E27FC236}">
                <a16:creationId xmlns:a16="http://schemas.microsoft.com/office/drawing/2014/main" id="{66CD6D29-E3DE-4F6E-8E84-240CF717022F}"/>
              </a:ext>
            </a:extLst>
          </p:cNvPr>
          <p:cNvSpPr/>
          <p:nvPr/>
        </p:nvSpPr>
        <p:spPr>
          <a:xfrm>
            <a:off x="7003985"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A94A25F-7B05-4D2A-A09A-D8092E05FDE5}"/>
              </a:ext>
            </a:extLst>
          </p:cNvPr>
          <p:cNvSpPr txBox="1"/>
          <p:nvPr/>
        </p:nvSpPr>
        <p:spPr>
          <a:xfrm>
            <a:off x="6730889"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2017</a:t>
            </a:r>
          </a:p>
        </p:txBody>
      </p:sp>
      <p:sp>
        <p:nvSpPr>
          <p:cNvPr id="25" name="文本框 24">
            <a:extLst>
              <a:ext uri="{FF2B5EF4-FFF2-40B4-BE49-F238E27FC236}">
                <a16:creationId xmlns:a16="http://schemas.microsoft.com/office/drawing/2014/main" id="{0E747663-917C-41AB-AD65-93A9BBFCB5A6}"/>
              </a:ext>
            </a:extLst>
          </p:cNvPr>
          <p:cNvSpPr txBox="1"/>
          <p:nvPr/>
        </p:nvSpPr>
        <p:spPr>
          <a:xfrm>
            <a:off x="6733162"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C++17</a:t>
            </a:r>
          </a:p>
        </p:txBody>
      </p:sp>
      <p:sp>
        <p:nvSpPr>
          <p:cNvPr id="26" name="椭圆 25">
            <a:extLst>
              <a:ext uri="{FF2B5EF4-FFF2-40B4-BE49-F238E27FC236}">
                <a16:creationId xmlns:a16="http://schemas.microsoft.com/office/drawing/2014/main" id="{7A7F09C5-EAC1-4F28-9A8A-1DADE79D6EE7}"/>
              </a:ext>
            </a:extLst>
          </p:cNvPr>
          <p:cNvSpPr/>
          <p:nvPr/>
        </p:nvSpPr>
        <p:spPr>
          <a:xfrm>
            <a:off x="7853175" y="114942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A5CAA5FF-7C7E-463C-8AC3-32C1748F80F1}"/>
              </a:ext>
            </a:extLst>
          </p:cNvPr>
          <p:cNvSpPr txBox="1"/>
          <p:nvPr/>
        </p:nvSpPr>
        <p:spPr>
          <a:xfrm>
            <a:off x="7580079" y="1257775"/>
            <a:ext cx="723275" cy="458908"/>
          </a:xfrm>
          <a:prstGeom prst="rect">
            <a:avLst/>
          </a:prstGeom>
          <a:noFill/>
        </p:spPr>
        <p:txBody>
          <a:bodyPr wrap="squar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2020</a:t>
            </a:r>
          </a:p>
        </p:txBody>
      </p:sp>
      <p:sp>
        <p:nvSpPr>
          <p:cNvPr id="28" name="文本框 27">
            <a:extLst>
              <a:ext uri="{FF2B5EF4-FFF2-40B4-BE49-F238E27FC236}">
                <a16:creationId xmlns:a16="http://schemas.microsoft.com/office/drawing/2014/main" id="{E7A20FEA-0051-4A56-B729-B248809C05BA}"/>
              </a:ext>
            </a:extLst>
          </p:cNvPr>
          <p:cNvSpPr txBox="1"/>
          <p:nvPr/>
        </p:nvSpPr>
        <p:spPr>
          <a:xfrm>
            <a:off x="7582352" y="1707653"/>
            <a:ext cx="782587" cy="377411"/>
          </a:xfrm>
          <a:prstGeom prst="rect">
            <a:avLst/>
          </a:prstGeom>
          <a:noFill/>
        </p:spPr>
        <p:txBody>
          <a:bodyPr wrap="square" rtlCol="0">
            <a:spAutoFit/>
          </a:bodyPr>
          <a:lstStyle/>
          <a:p>
            <a:pPr>
              <a:lnSpc>
                <a:spcPct val="150000"/>
              </a:lnSpc>
            </a:pPr>
            <a:r>
              <a:rPr kumimoji="1"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C++20</a:t>
            </a:r>
          </a:p>
        </p:txBody>
      </p:sp>
      <p:sp>
        <p:nvSpPr>
          <p:cNvPr id="29" name="文本框 28">
            <a:extLst>
              <a:ext uri="{FF2B5EF4-FFF2-40B4-BE49-F238E27FC236}">
                <a16:creationId xmlns:a16="http://schemas.microsoft.com/office/drawing/2014/main" id="{26479B40-D183-4A80-9AC0-80B259ED80FA}"/>
              </a:ext>
            </a:extLst>
          </p:cNvPr>
          <p:cNvSpPr txBox="1"/>
          <p:nvPr/>
        </p:nvSpPr>
        <p:spPr>
          <a:xfrm>
            <a:off x="636312" y="2385753"/>
            <a:ext cx="5361852" cy="874407"/>
          </a:xfrm>
          <a:prstGeom prst="rect">
            <a:avLst/>
          </a:prstGeom>
          <a:noFill/>
        </p:spPr>
        <p:txBody>
          <a:bodyPr wrap="none" rtlCol="0">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1979</a:t>
            </a:r>
            <a:r>
              <a:rPr kumimoji="1" lang="zh-CN" altLang="en-US" dirty="0">
                <a:solidFill>
                  <a:srgbClr val="005DA2"/>
                </a:solidFill>
                <a:latin typeface="微软雅黑" panose="020B0503020204020204" pitchFamily="34" charset="-122"/>
                <a:ea typeface="微软雅黑" panose="020B0503020204020204" pitchFamily="34" charset="-122"/>
              </a:rPr>
              <a:t>年</a:t>
            </a:r>
            <a:r>
              <a:rPr kumimoji="1" lang="en-US" altLang="zh-CN" dirty="0">
                <a:solidFill>
                  <a:srgbClr val="005DA2"/>
                </a:solidFill>
                <a:latin typeface="微软雅黑" panose="020B0503020204020204" pitchFamily="34" charset="-122"/>
                <a:ea typeface="微软雅黑" panose="020B0503020204020204" pitchFamily="34" charset="-122"/>
              </a:rPr>
              <a:t>Bjarne </a:t>
            </a:r>
            <a:r>
              <a:rPr kumimoji="1" lang="en-US" altLang="zh-CN" dirty="0" err="1">
                <a:solidFill>
                  <a:srgbClr val="005DA2"/>
                </a:solidFill>
                <a:latin typeface="微软雅黑" panose="020B0503020204020204" pitchFamily="34" charset="-122"/>
                <a:ea typeface="微软雅黑" panose="020B0503020204020204" pitchFamily="34" charset="-122"/>
              </a:rPr>
              <a:t>Stroustrup</a:t>
            </a:r>
            <a:r>
              <a:rPr kumimoji="1" lang="zh-CN" altLang="en-US" dirty="0">
                <a:solidFill>
                  <a:srgbClr val="005DA2"/>
                </a:solidFill>
                <a:latin typeface="微软雅黑" panose="020B0503020204020204" pitchFamily="34" charset="-122"/>
                <a:ea typeface="微软雅黑" panose="020B0503020204020204" pitchFamily="34" charset="-122"/>
              </a:rPr>
              <a:t>着手研发</a:t>
            </a:r>
            <a:r>
              <a:rPr kumimoji="1" lang="en-US" altLang="zh-CN" dirty="0">
                <a:solidFill>
                  <a:srgbClr val="005DA2"/>
                </a:solidFill>
                <a:latin typeface="微软雅黑" panose="020B0503020204020204" pitchFamily="34" charset="-122"/>
                <a:ea typeface="微软雅黑" panose="020B0503020204020204" pitchFamily="34" charset="-122"/>
              </a:rPr>
              <a:t>C with Classes</a:t>
            </a: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引入类、继承、内联、默认参数等机制</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347867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5014</TotalTime>
  <Words>3377</Words>
  <Application>Microsoft Macintosh PowerPoint</Application>
  <PresentationFormat>全屏显示(16:9)</PresentationFormat>
  <Paragraphs>612</Paragraphs>
  <Slides>61</Slides>
  <Notes>61</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61</vt:i4>
      </vt:variant>
    </vt:vector>
  </HeadingPairs>
  <TitlesOfParts>
    <vt:vector size="70" baseType="lpstr">
      <vt:lpstr>Microsoft YaHei</vt:lpstr>
      <vt:lpstr>Microsoft YaHei</vt:lpstr>
      <vt:lpstr>微软雅黑 Light</vt:lpstr>
      <vt:lpstr>Arial</vt:lpstr>
      <vt:lpstr>Calibri</vt:lpstr>
      <vt:lpstr>charter</vt:lpstr>
      <vt:lpstr>Impact</vt:lpstr>
      <vt:lpstr>Roboto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Write Your Title Here</dc:title>
  <dc:subject/>
  <dc:creator>李培俊</dc:creator>
  <cp:keywords/>
  <dc:description/>
  <cp:lastModifiedBy>T127794</cp:lastModifiedBy>
  <cp:revision>477</cp:revision>
  <dcterms:created xsi:type="dcterms:W3CDTF">2015-12-11T17:46:00Z</dcterms:created>
  <dcterms:modified xsi:type="dcterms:W3CDTF">2022-09-03T00:00:57Z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2</vt:lpwstr>
  </property>
</Properties>
</file>